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1"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tG9QWBIygUcapxW4HBTEETCKfW_h-LbZxDWavTrkw/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tG9QWBIygUcapxW4HBTEETCKfW_h-LbZxDWavTrkw/edi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tG9QWBIygUcapxW4HBTEETCKfW_h-LbZxDWavTrkw/edi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tG9QWBIygUcapxW4HBTEETCKfW_h-LbZxDWavTrkw/edi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tG9QWBIygUcapxW4HBTEETCKfW_h-LbZxDWavTrkw/edi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Session plan found here: </a:t>
            </a:r>
            <a:r>
              <a:rPr lang="en" u="sng">
                <a:solidFill>
                  <a:schemeClr val="hlink"/>
                </a:solidFill>
                <a:hlinkClick r:id="rId2"/>
              </a:rPr>
              <a:t>https://docs.google.com/document/d/1-rtG9QWBIygUcapxW4HBTEETCKfW_h-LbZxDWavTrkw/edit</a:t>
            </a:r>
            <a:r>
              <a:rPr lang="en"/>
              <a:t> </a:t>
            </a:r>
          </a:p>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Session plan found here: </a:t>
            </a:r>
            <a:r>
              <a:rPr lang="en" u="sng">
                <a:solidFill>
                  <a:schemeClr val="hlink"/>
                </a:solidFill>
                <a:hlinkClick r:id="rId2"/>
              </a:rPr>
              <a:t>https://docs.google.com/document/d/1-rtG9QWBIygUcapxW4HBTEETCKfW_h-LbZxDWavTrkw/edit</a:t>
            </a:r>
            <a:r>
              <a:rPr lang="en"/>
              <a:t> </a:t>
            </a: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3 min to find a partner to talk.</a:t>
            </a:r>
          </a:p>
          <a:p>
            <a:pPr lvl="0">
              <a:spcBef>
                <a:spcPts val="0"/>
              </a:spcBef>
              <a:buNone/>
            </a:pPr>
            <a:r>
              <a:t/>
            </a:r>
            <a:endParaRPr/>
          </a:p>
          <a:p>
            <a:pPr lvl="0">
              <a:spcBef>
                <a:spcPts val="0"/>
              </a:spcBef>
              <a:buNone/>
            </a:pPr>
            <a:r>
              <a:rPr lang="en"/>
              <a:t>1 min to share out/return to seats</a:t>
            </a:r>
          </a:p>
          <a:p>
            <a:pPr lvl="0">
              <a:spcBef>
                <a:spcPts val="0"/>
              </a:spcBef>
              <a:buNone/>
            </a:pPr>
            <a:r>
              <a:t/>
            </a:r>
            <a:endParaRPr/>
          </a:p>
          <a:p>
            <a:pPr lvl="0" rtl="0">
              <a:spcBef>
                <a:spcPts val="0"/>
              </a:spcBef>
              <a:buNone/>
            </a:pPr>
            <a:r>
              <a:rPr lang="en"/>
              <a:t>1 min - Analogies and connections to real life are great ways to explain these coding concepts to students. We are going to leverage this during this session.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Session plan found here: </a:t>
            </a:r>
            <a:r>
              <a:rPr lang="en" u="sng">
                <a:solidFill>
                  <a:schemeClr val="hlink"/>
                </a:solidFill>
                <a:hlinkClick r:id="rId2"/>
              </a:rPr>
              <a:t>https://docs.google.com/document/d/1-rtG9QWBIygUcapxW4HBTEETCKfW_h-LbZxDWavTrkw/edit</a:t>
            </a:r>
            <a:r>
              <a:rPr lang="en"/>
              <a:t> </a:t>
            </a: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Call on a teacher to read this</a:t>
            </a:r>
          </a:p>
          <a:p>
            <a:pPr lvl="0">
              <a:spcBef>
                <a:spcPts val="0"/>
              </a:spcBef>
              <a:buNone/>
            </a:pPr>
            <a:r>
              <a:t/>
            </a:r>
            <a:endParaRPr/>
          </a:p>
          <a:p>
            <a:pPr lvl="0">
              <a:spcBef>
                <a:spcPts val="0"/>
              </a:spcBef>
              <a:buNone/>
            </a:pPr>
            <a:r>
              <a:rPr lang="en"/>
              <a:t>GTWBAT = Great teachers will be able to</a:t>
            </a:r>
          </a:p>
          <a:p>
            <a:pPr lvl="0">
              <a:spcBef>
                <a:spcPts val="0"/>
              </a:spcBef>
              <a:buNone/>
            </a:pPr>
            <a:r>
              <a:t/>
            </a:r>
            <a:endParaRPr/>
          </a:p>
          <a:p>
            <a:pPr lvl="0">
              <a:spcBef>
                <a:spcPts val="0"/>
              </a:spcBef>
              <a:buNone/>
            </a:pPr>
            <a:r>
              <a:rPr lang="en"/>
              <a:t>Say:</a:t>
            </a:r>
          </a:p>
          <a:p>
            <a:pPr lv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Session plan found here: </a:t>
            </a:r>
            <a:r>
              <a:rPr lang="en" u="sng">
                <a:solidFill>
                  <a:schemeClr val="hlink"/>
                </a:solidFill>
                <a:hlinkClick r:id="rId2"/>
              </a:rPr>
              <a:t>https://docs.google.com/document/d/1-rtG9QWBIygUcapxW4HBTEETCKfW_h-LbZxDWavTrkw/edit</a:t>
            </a:r>
            <a:r>
              <a:rPr lang="en"/>
              <a:t> </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&lt; 1 min</a:t>
            </a:r>
          </a:p>
          <a:p>
            <a:pPr lvl="0">
              <a:spcBef>
                <a:spcPts val="0"/>
              </a:spcBef>
              <a:buNone/>
            </a:pPr>
            <a:r>
              <a:t/>
            </a:r>
            <a:endParaRPr/>
          </a:p>
          <a:p>
            <a:pPr lvl="0">
              <a:spcBef>
                <a:spcPts val="0"/>
              </a:spcBef>
              <a:buNone/>
            </a:pPr>
            <a:r>
              <a:rPr lang="en"/>
              <a:t>Pause to give them time to read.</a:t>
            </a:r>
          </a:p>
          <a:p>
            <a:pPr lvl="0">
              <a:spcBef>
                <a:spcPts val="0"/>
              </a:spcBef>
              <a:buNone/>
            </a:pPr>
            <a:r>
              <a:t/>
            </a:r>
            <a:endParaRPr/>
          </a:p>
          <a:p>
            <a:pPr lvl="0" rtl="0">
              <a:spcBef>
                <a:spcPts val="0"/>
              </a:spcBef>
              <a:buNone/>
            </a:pPr>
            <a:r>
              <a:rPr lang="en"/>
              <a:t>Say: The content we are going to learn and experiment with during this session falls near the end of SIP, after girls have learned all of the rest of their content.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1) Constructionism - Piaget noticed that kids construct their own knowledge. He called this “Constructivism” Papert took this one step further, deciding the best way to construct knowledge was through actually building things. Scratch, and our curriculum is meant to be largely based on that too. Papert felt like when curricula wasn’t working, people would try to improve Instruction. All the improved instruction in the world wouldn’t help, he believed, until we allowed students to CONSTRUCT their knowledge. Constructionism &gt; Instructionism.</a:t>
            </a:r>
          </a:p>
          <a:p>
            <a:pPr lvl="0" rtl="0">
              <a:spcBef>
                <a:spcPts val="0"/>
              </a:spcBef>
              <a:buNone/>
            </a:pPr>
            <a:r>
              <a:t/>
            </a:r>
            <a:endParaRPr/>
          </a:p>
          <a:p>
            <a:pPr lvl="0" rtl="0">
              <a:spcBef>
                <a:spcPts val="0"/>
              </a:spcBef>
              <a:buNone/>
            </a:pPr>
            <a:r>
              <a:rPr lang="en"/>
              <a:t>2) Objects to Think With - Papert knew that we learned from the objects around us. He learned from the gears he played with as a child. What was also important to him was that _he fell in love with the gears_. The best objects to think with are objects you care about, objects you can engage with. Scratch is very sprite-based. That is entirely by design. You can care about and engage with Scratch Sprites.</a:t>
            </a:r>
          </a:p>
          <a:p>
            <a:pPr lvl="0" rtl="0">
              <a:spcBef>
                <a:spcPts val="0"/>
              </a:spcBef>
              <a:buNone/>
            </a:pPr>
            <a:r>
              <a:t/>
            </a:r>
            <a:endParaRPr/>
          </a:p>
          <a:p>
            <a:pPr lvl="0" rtl="0">
              <a:spcBef>
                <a:spcPts val="0"/>
              </a:spcBef>
              <a:buNone/>
            </a:pPr>
            <a:r>
              <a:rPr lang="en"/>
              <a:t>3) Powerful Ideas. The Cover of the Mindstorms book reads “Children, Computers, and Powerful Ideas” Papert often was dismayed that people seemed to remember the first two, and he found giving more children more computers entirely pointless without Powerful Ideas. Mitch thought of these powerful ideas as assumptions that young students can understand feedback, for example when you lean in one direction your body compensates in the other. Debugging is a powerful idea. Scratch (and our curriculum) gives students the chance to do that.</a:t>
            </a:r>
          </a:p>
          <a:p>
            <a:pPr lvl="0" rtl="0">
              <a:spcBef>
                <a:spcPts val="0"/>
              </a:spcBef>
              <a:buNone/>
            </a:pPr>
            <a:r>
              <a:t/>
            </a:r>
            <a:endParaRPr/>
          </a:p>
          <a:p>
            <a:pPr lvl="0" rtl="0">
              <a:spcBef>
                <a:spcPts val="0"/>
              </a:spcBef>
              <a:buNone/>
            </a:pPr>
            <a:r>
              <a:rPr lang="en"/>
              <a:t>4) Samba Schools - In schools in Brazil, students learned with and from their surrounding community. This has become easier to do with the internet, and the Scratch Community is meant to be a Samba School. Our sisterhood is too.</a:t>
            </a:r>
          </a:p>
          <a:p>
            <a:pPr lvl="0" rtl="0">
              <a:spcBef>
                <a:spcPts val="0"/>
              </a:spcBef>
              <a:buNone/>
            </a:pPr>
            <a:r>
              <a:t/>
            </a:r>
            <a:endParaRPr/>
          </a:p>
          <a:p>
            <a:pPr lvl="0" rtl="0">
              <a:spcBef>
                <a:spcPts val="0"/>
              </a:spcBef>
              <a:buNone/>
            </a:pPr>
            <a:r>
              <a:rPr lang="en"/>
              <a:t>5) Hard Fun. Papert believed that students didn’t shy away from schoolwork because it was hard, they shied away because it was boring. Students are more than willing to put in the hard work if they care about what they’re learning. I agree with this so very much, and try to build curricula around it.</a:t>
            </a:r>
          </a:p>
          <a:p>
            <a:pPr lvl="0" rtl="0">
              <a:spcBef>
                <a:spcPts val="0"/>
              </a:spcBef>
              <a:buNone/>
            </a:pPr>
            <a:r>
              <a:t/>
            </a:r>
            <a:endParaRPr/>
          </a:p>
          <a:p>
            <a:pPr lvl="0" rtl="0">
              <a:spcBef>
                <a:spcPts val="0"/>
              </a:spcBef>
              <a:buNone/>
            </a:pPr>
            <a:r>
              <a:rPr lang="en"/>
              <a:t>6) Epistemological Pluralism. There are many ways to learn things. There are multiple ways of knowing, multiple ways of understanding the world, multiple ways of understanding yourself. Too often, school encourages one kind of learning. We need creating and analysis. This is another thing I try to put in every curriculum I’m a part of</a:t>
            </a: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indent="0" lvl="0" marL="0" rtl="0">
              <a:lnSpc>
                <a:spcPct val="115000"/>
              </a:lnSpc>
              <a:spcBef>
                <a:spcPts val="0"/>
              </a:spcBef>
              <a:buNone/>
            </a:pPr>
            <a:r>
              <a:rPr lang="en">
                <a:solidFill>
                  <a:schemeClr val="dk1"/>
                </a:solidFill>
                <a:latin typeface="Open Sans"/>
                <a:ea typeface="Open Sans"/>
                <a:cs typeface="Open Sans"/>
                <a:sym typeface="Open Sans"/>
              </a:rPr>
              <a:t>Say: We are going to be operating at the lesson/decision level for the next 90 minutes, but we’ll pull out and look bigger picture at the end.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1) Constructionism - Piaget noticed that kids construct their own knowledge. He called this “Constructivism” Papert took this one step further, deciding the best way to construct knowledge was through actually building things. Scratch, and our curriculum is meant to be largely based on that too. Papert felt like when curricula wasn’t working, people would try to improve Instruction. All the improved instruction in the world wouldn’t help, he believed, until we allowed students to CONSTRUCT their knowledge. Constructionism &gt; Instructionism.</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2) Objects to Think With - Papert knew that we learned from the objects around us. He learned from the gears he played with as a child. What was also important to him was that _he fell in love with the gears_. The best objects to think with are objects you care about, objects you can engage with. Scratch is very sprite-based. That is entirely by design. You can care about and engage with Scratch Sprites.</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3) Powerful Ideas. The Cover of the Mindstorms book reads “Children, Computers, and Powerful Ideas” Papert often was dismayed that people seemed to remember the first two, and he found giving more children more computers entirely pointless without Powerful Ideas. Mitch thought of these powerful ideas as assumptions that young students can understand feedback, for example when you lean in one direction your body compensates in the other. Debugging is a powerful idea. Scratch (and our curriculum) gives students the chance to do that.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4) Samba Schools - In schools in Brazil, students learned with and from their surrounding community. This has become easier to do with the internet, and the Scratch Community is meant to be a Samba School. Our sisterhood is too.</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5) Hard Fun. Papert believed that students didn’t shy away from schoolwork because it was hard, they shied away because it was boring. Students are more than willing to put in the hard work if they care about what they’re learning. I agree with this so very much, and try to build curricula around it.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6) Epistemological Pluralism. There are many ways to learn things. There are multiple ways of knowing, multiple ways of understanding the world, multiple ways of understanding yourself. Too often, school encourages one kind of learning. We need creating and analysis. This is another thing I try to put in every curriculum I’m a part of</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Session plan found here: </a:t>
            </a:r>
            <a:r>
              <a:rPr lang="en" u="sng">
                <a:solidFill>
                  <a:schemeClr val="hlink"/>
                </a:solidFill>
                <a:hlinkClick r:id="rId2"/>
              </a:rPr>
              <a:t>https://docs.google.com/document/d/1-rtG9QWBIygUcapxW4HBTEETCKfW_h-LbZxDWavTrkw/edit</a:t>
            </a:r>
            <a:r>
              <a:rPr lang="en"/>
              <a:t> </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b="17860" l="0" r="0" t="38557"/>
          <a:stretch/>
        </p:blipFill>
        <p:spPr>
          <a:xfrm>
            <a:off x="0" y="-13949"/>
            <a:ext cx="9144000" cy="5157446"/>
          </a:xfrm>
          <a:prstGeom prst="rect">
            <a:avLst/>
          </a:prstGeom>
          <a:noFill/>
          <a:ln>
            <a:noFill/>
          </a:ln>
        </p:spPr>
      </p:pic>
      <p:sp>
        <p:nvSpPr>
          <p:cNvPr id="56" name="Shape 56"/>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7" name="Shape 57"/>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8" name="Shape 58"/>
          <p:cNvSpPr txBox="1"/>
          <p:nvPr>
            <p:ph idx="1" type="subTitle"/>
          </p:nvPr>
        </p:nvSpPr>
        <p:spPr>
          <a:xfrm>
            <a:off x="232500" y="319125"/>
            <a:ext cx="8679000" cy="792600"/>
          </a:xfrm>
          <a:prstGeom prst="rect">
            <a:avLst/>
          </a:prstGeom>
        </p:spPr>
        <p:txBody>
          <a:bodyPr anchorCtr="0" anchor="t" bIns="91425" lIns="91425" rIns="91425" tIns="91425"/>
          <a:lstStyle>
            <a:lvl1pPr lvl="0" rtl="0">
              <a:lnSpc>
                <a:spcPct val="100000"/>
              </a:lnSpc>
              <a:spcBef>
                <a:spcPts val="0"/>
              </a:spcBef>
              <a:spcAft>
                <a:spcPts val="0"/>
              </a:spcAft>
              <a:buClr>
                <a:srgbClr val="01426A"/>
              </a:buClr>
              <a:buSzPct val="100000"/>
              <a:buFont typeface="Open Sans"/>
              <a:buNone/>
              <a:defRPr b="1" sz="2200">
                <a:solidFill>
                  <a:srgbClr val="01426A"/>
                </a:solidFill>
                <a:latin typeface="Open Sans"/>
                <a:ea typeface="Open Sans"/>
                <a:cs typeface="Open Sans"/>
                <a:sym typeface="Open Sans"/>
              </a:defRPr>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0" name="Shape 60"/>
        <p:cNvGrpSpPr/>
        <p:nvPr/>
      </p:nvGrpSpPr>
      <p:grpSpPr>
        <a:xfrm>
          <a:off x="0" y="0"/>
          <a:ext cx="0" cy="0"/>
          <a:chOff x="0" y="0"/>
          <a:chExt cx="0" cy="0"/>
        </a:xfrm>
      </p:grpSpPr>
      <p:sp>
        <p:nvSpPr>
          <p:cNvPr id="61" name="Shape 61"/>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3" name="Shape 63"/>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x="0" y="0"/>
          <a:ext cx="0" cy="0"/>
          <a:chOff x="0" y="0"/>
          <a:chExt cx="0" cy="0"/>
        </a:xfrm>
      </p:grpSpPr>
      <p:sp>
        <p:nvSpPr>
          <p:cNvPr id="65" name="Shape 65"/>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8" name="Shape 68"/>
          <p:cNvSpPr txBox="1"/>
          <p:nvPr>
            <p:ph idx="1" type="body"/>
          </p:nvPr>
        </p:nvSpPr>
        <p:spPr>
          <a:xfrm>
            <a:off x="878150" y="1027950"/>
            <a:ext cx="79626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9pPr>
          </a:lstStyle>
          <a:p/>
        </p:txBody>
      </p:sp>
      <p:sp>
        <p:nvSpPr>
          <p:cNvPr id="69" name="Shape 69"/>
          <p:cNvSpPr txBox="1"/>
          <p:nvPr>
            <p:ph type="title"/>
          </p:nvPr>
        </p:nvSpPr>
        <p:spPr>
          <a:xfrm>
            <a:off x="869700" y="216425"/>
            <a:ext cx="7962600" cy="572700"/>
          </a:xfrm>
          <a:prstGeom prst="rect">
            <a:avLst/>
          </a:prstGeom>
        </p:spPr>
        <p:txBody>
          <a:bodyPr anchorCtr="0" anchor="t" bIns="91425" lIns="91425" rIns="91425" tIns="91425"/>
          <a:lstStyle>
            <a:lvl1pPr lvl="0" rtl="0">
              <a:spcBef>
                <a:spcPts val="0"/>
              </a:spcBef>
              <a:buClr>
                <a:srgbClr val="01426A"/>
              </a:buClr>
              <a:buSzPct val="100000"/>
              <a:buFont typeface="Open Sans"/>
              <a:defRPr b="1" sz="2500">
                <a:solidFill>
                  <a:srgbClr val="01426A"/>
                </a:solidFill>
                <a:latin typeface="Open Sans"/>
                <a:ea typeface="Open Sans"/>
                <a:cs typeface="Open Sans"/>
                <a:sym typeface="Open Sans"/>
              </a:defRPr>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p:txBody>
      </p:sp>
      <p:pic>
        <p:nvPicPr>
          <p:cNvPr id="70" name="Shape 7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71" name="Shape 71"/>
        <p:cNvGrpSpPr/>
        <p:nvPr/>
      </p:nvGrpSpPr>
      <p:grpSpPr>
        <a:xfrm>
          <a:off x="0" y="0"/>
          <a:ext cx="0" cy="0"/>
          <a:chOff x="0" y="0"/>
          <a:chExt cx="0" cy="0"/>
        </a:xfrm>
      </p:grpSpPr>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3" name="Shape 73"/>
          <p:cNvSpPr txBox="1"/>
          <p:nvPr>
            <p:ph idx="1" type="body"/>
          </p:nvPr>
        </p:nvSpPr>
        <p:spPr>
          <a:xfrm>
            <a:off x="878150" y="526150"/>
            <a:ext cx="80238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9pPr>
          </a:lstStyle>
          <a:p/>
        </p:txBody>
      </p:sp>
      <p:sp>
        <p:nvSpPr>
          <p:cNvPr id="74" name="Shape 7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75" name="Shape 75"/>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pic>
        <p:nvPicPr>
          <p:cNvPr id="76" name="Shape 7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Clr>
                <a:srgbClr val="01426A"/>
              </a:buClr>
              <a:buFont typeface="Open Sans"/>
              <a:defRPr>
                <a:solidFill>
                  <a:srgbClr val="01426A"/>
                </a:solidFill>
                <a:latin typeface="Open Sans"/>
                <a:ea typeface="Open Sans"/>
                <a:cs typeface="Open Sans"/>
                <a:sym typeface="Open Sans"/>
              </a:defRPr>
            </a:lvl1pPr>
            <a:lvl2pPr lvl="1" rtl="0">
              <a:spcBef>
                <a:spcPts val="0"/>
              </a:spcBef>
              <a:buClr>
                <a:srgbClr val="01426A"/>
              </a:buClr>
              <a:buFont typeface="Open Sans"/>
              <a:defRPr>
                <a:solidFill>
                  <a:srgbClr val="01426A"/>
                </a:solidFill>
                <a:latin typeface="Open Sans"/>
                <a:ea typeface="Open Sans"/>
                <a:cs typeface="Open Sans"/>
                <a:sym typeface="Open Sans"/>
              </a:defRPr>
            </a:lvl2pPr>
            <a:lvl3pPr lvl="2" rtl="0">
              <a:spcBef>
                <a:spcPts val="0"/>
              </a:spcBef>
              <a:buClr>
                <a:srgbClr val="01426A"/>
              </a:buClr>
              <a:buFont typeface="Open Sans"/>
              <a:defRPr>
                <a:solidFill>
                  <a:srgbClr val="01426A"/>
                </a:solidFill>
                <a:latin typeface="Open Sans"/>
                <a:ea typeface="Open Sans"/>
                <a:cs typeface="Open Sans"/>
                <a:sym typeface="Open Sans"/>
              </a:defRPr>
            </a:lvl3pPr>
            <a:lvl4pPr lvl="3" rtl="0">
              <a:spcBef>
                <a:spcPts val="0"/>
              </a:spcBef>
              <a:buClr>
                <a:srgbClr val="01426A"/>
              </a:buClr>
              <a:buFont typeface="Open Sans"/>
              <a:defRPr>
                <a:solidFill>
                  <a:srgbClr val="01426A"/>
                </a:solidFill>
                <a:latin typeface="Open Sans"/>
                <a:ea typeface="Open Sans"/>
                <a:cs typeface="Open Sans"/>
                <a:sym typeface="Open Sans"/>
              </a:defRPr>
            </a:lvl4pPr>
            <a:lvl5pPr lvl="4" rtl="0">
              <a:spcBef>
                <a:spcPts val="0"/>
              </a:spcBef>
              <a:buClr>
                <a:srgbClr val="01426A"/>
              </a:buClr>
              <a:buFont typeface="Open Sans"/>
              <a:defRPr>
                <a:solidFill>
                  <a:srgbClr val="01426A"/>
                </a:solidFill>
                <a:latin typeface="Open Sans"/>
                <a:ea typeface="Open Sans"/>
                <a:cs typeface="Open Sans"/>
                <a:sym typeface="Open Sans"/>
              </a:defRPr>
            </a:lvl5pPr>
            <a:lvl6pPr lvl="5" rtl="0">
              <a:spcBef>
                <a:spcPts val="0"/>
              </a:spcBef>
              <a:buClr>
                <a:srgbClr val="01426A"/>
              </a:buClr>
              <a:buFont typeface="Open Sans"/>
              <a:defRPr>
                <a:solidFill>
                  <a:srgbClr val="01426A"/>
                </a:solidFill>
                <a:latin typeface="Open Sans"/>
                <a:ea typeface="Open Sans"/>
                <a:cs typeface="Open Sans"/>
                <a:sym typeface="Open Sans"/>
              </a:defRPr>
            </a:lvl6pPr>
            <a:lvl7pPr lvl="6" rtl="0">
              <a:spcBef>
                <a:spcPts val="0"/>
              </a:spcBef>
              <a:buClr>
                <a:srgbClr val="01426A"/>
              </a:buClr>
              <a:buFont typeface="Open Sans"/>
              <a:defRPr>
                <a:solidFill>
                  <a:srgbClr val="01426A"/>
                </a:solidFill>
                <a:latin typeface="Open Sans"/>
                <a:ea typeface="Open Sans"/>
                <a:cs typeface="Open Sans"/>
                <a:sym typeface="Open Sans"/>
              </a:defRPr>
            </a:lvl7pPr>
            <a:lvl8pPr lvl="7" rtl="0">
              <a:spcBef>
                <a:spcPts val="0"/>
              </a:spcBef>
              <a:buClr>
                <a:srgbClr val="01426A"/>
              </a:buClr>
              <a:buFont typeface="Open Sans"/>
              <a:defRPr>
                <a:solidFill>
                  <a:srgbClr val="01426A"/>
                </a:solidFill>
                <a:latin typeface="Open Sans"/>
                <a:ea typeface="Open Sans"/>
                <a:cs typeface="Open Sans"/>
                <a:sym typeface="Open Sans"/>
              </a:defRPr>
            </a:lvl8pPr>
            <a:lvl9pPr lvl="8" rtl="0">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79" name="Shape 79"/>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80" name="Shape 80"/>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82" name="Shape 82"/>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Clr>
                <a:srgbClr val="01426A"/>
              </a:buClr>
              <a:buFont typeface="Open Sans"/>
              <a:defRPr>
                <a:solidFill>
                  <a:srgbClr val="01426A"/>
                </a:solidFill>
                <a:latin typeface="Open Sans"/>
                <a:ea typeface="Open Sans"/>
                <a:cs typeface="Open Sans"/>
                <a:sym typeface="Open Sans"/>
              </a:defRPr>
            </a:lvl1pPr>
            <a:lvl2pPr lvl="1" rtl="0">
              <a:spcBef>
                <a:spcPts val="0"/>
              </a:spcBef>
              <a:buClr>
                <a:srgbClr val="01426A"/>
              </a:buClr>
              <a:buFont typeface="Open Sans"/>
              <a:defRPr>
                <a:solidFill>
                  <a:srgbClr val="01426A"/>
                </a:solidFill>
                <a:latin typeface="Open Sans"/>
                <a:ea typeface="Open Sans"/>
                <a:cs typeface="Open Sans"/>
                <a:sym typeface="Open Sans"/>
              </a:defRPr>
            </a:lvl2pPr>
            <a:lvl3pPr lvl="2" rtl="0">
              <a:spcBef>
                <a:spcPts val="0"/>
              </a:spcBef>
              <a:buClr>
                <a:srgbClr val="01426A"/>
              </a:buClr>
              <a:buFont typeface="Open Sans"/>
              <a:defRPr>
                <a:solidFill>
                  <a:srgbClr val="01426A"/>
                </a:solidFill>
                <a:latin typeface="Open Sans"/>
                <a:ea typeface="Open Sans"/>
                <a:cs typeface="Open Sans"/>
                <a:sym typeface="Open Sans"/>
              </a:defRPr>
            </a:lvl3pPr>
            <a:lvl4pPr lvl="3" rtl="0">
              <a:spcBef>
                <a:spcPts val="0"/>
              </a:spcBef>
              <a:buClr>
                <a:srgbClr val="01426A"/>
              </a:buClr>
              <a:buFont typeface="Open Sans"/>
              <a:defRPr>
                <a:solidFill>
                  <a:srgbClr val="01426A"/>
                </a:solidFill>
                <a:latin typeface="Open Sans"/>
                <a:ea typeface="Open Sans"/>
                <a:cs typeface="Open Sans"/>
                <a:sym typeface="Open Sans"/>
              </a:defRPr>
            </a:lvl4pPr>
            <a:lvl5pPr lvl="4" rtl="0">
              <a:spcBef>
                <a:spcPts val="0"/>
              </a:spcBef>
              <a:buClr>
                <a:srgbClr val="01426A"/>
              </a:buClr>
              <a:buFont typeface="Open Sans"/>
              <a:defRPr>
                <a:solidFill>
                  <a:srgbClr val="01426A"/>
                </a:solidFill>
                <a:latin typeface="Open Sans"/>
                <a:ea typeface="Open Sans"/>
                <a:cs typeface="Open Sans"/>
                <a:sym typeface="Open Sans"/>
              </a:defRPr>
            </a:lvl5pPr>
            <a:lvl6pPr lvl="5" rtl="0">
              <a:spcBef>
                <a:spcPts val="0"/>
              </a:spcBef>
              <a:buClr>
                <a:srgbClr val="01426A"/>
              </a:buClr>
              <a:buFont typeface="Open Sans"/>
              <a:defRPr>
                <a:solidFill>
                  <a:srgbClr val="01426A"/>
                </a:solidFill>
                <a:latin typeface="Open Sans"/>
                <a:ea typeface="Open Sans"/>
                <a:cs typeface="Open Sans"/>
                <a:sym typeface="Open Sans"/>
              </a:defRPr>
            </a:lvl6pPr>
            <a:lvl7pPr lvl="6" rtl="0">
              <a:spcBef>
                <a:spcPts val="0"/>
              </a:spcBef>
              <a:buClr>
                <a:srgbClr val="01426A"/>
              </a:buClr>
              <a:buFont typeface="Open Sans"/>
              <a:defRPr>
                <a:solidFill>
                  <a:srgbClr val="01426A"/>
                </a:solidFill>
                <a:latin typeface="Open Sans"/>
                <a:ea typeface="Open Sans"/>
                <a:cs typeface="Open Sans"/>
                <a:sym typeface="Open Sans"/>
              </a:defRPr>
            </a:lvl7pPr>
            <a:lvl8pPr lvl="7" rtl="0">
              <a:spcBef>
                <a:spcPts val="0"/>
              </a:spcBef>
              <a:buClr>
                <a:srgbClr val="01426A"/>
              </a:buClr>
              <a:buFont typeface="Open Sans"/>
              <a:defRPr>
                <a:solidFill>
                  <a:srgbClr val="01426A"/>
                </a:solidFill>
                <a:latin typeface="Open Sans"/>
                <a:ea typeface="Open Sans"/>
                <a:cs typeface="Open Sans"/>
                <a:sym typeface="Open Sans"/>
              </a:defRPr>
            </a:lvl8pPr>
            <a:lvl9pPr lvl="8" rtl="0">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86" name="Shape 8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7" name="Shape 87"/>
        <p:cNvGrpSpPr/>
        <p:nvPr/>
      </p:nvGrpSpPr>
      <p:grpSpPr>
        <a:xfrm>
          <a:off x="0" y="0"/>
          <a:ext cx="0" cy="0"/>
          <a:chOff x="0" y="0"/>
          <a:chExt cx="0" cy="0"/>
        </a:xfrm>
      </p:grpSpPr>
      <p:sp>
        <p:nvSpPr>
          <p:cNvPr id="88" name="Shape 88"/>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Clr>
                <a:srgbClr val="01426A"/>
              </a:buClr>
              <a:buSzPct val="100000"/>
              <a:buFont typeface="Open Sans"/>
              <a:defRPr sz="24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24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24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24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24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24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24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24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2400">
                <a:solidFill>
                  <a:srgbClr val="01426A"/>
                </a:solidFill>
                <a:latin typeface="Open Sans"/>
                <a:ea typeface="Open Sans"/>
                <a:cs typeface="Open Sans"/>
                <a:sym typeface="Open Sans"/>
              </a:defRPr>
            </a:lvl9pPr>
          </a:lstStyle>
          <a:p/>
        </p:txBody>
      </p:sp>
      <p:sp>
        <p:nvSpPr>
          <p:cNvPr id="89" name="Shape 89"/>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Clr>
                <a:srgbClr val="01426A"/>
              </a:buClr>
              <a:buSzPct val="100000"/>
              <a:buFont typeface="Open Sans"/>
              <a:defRPr sz="12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91" name="Shape 9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92" name="Shape 92"/>
        <p:cNvGrpSpPr/>
        <p:nvPr/>
      </p:nvGrpSpPr>
      <p:grpSpPr>
        <a:xfrm>
          <a:off x="0" y="0"/>
          <a:ext cx="0" cy="0"/>
          <a:chOff x="0" y="0"/>
          <a:chExt cx="0" cy="0"/>
        </a:xfrm>
      </p:grpSpPr>
      <p:sp>
        <p:nvSpPr>
          <p:cNvPr id="93" name="Shape 9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Clr>
                <a:srgbClr val="01426A"/>
              </a:buClr>
              <a:buSzPct val="100000"/>
              <a:buFont typeface="Open Sans"/>
              <a:defRPr sz="48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48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48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48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48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48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48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48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4800">
                <a:solidFill>
                  <a:srgbClr val="01426A"/>
                </a:solidFill>
                <a:latin typeface="Open Sans"/>
                <a:ea typeface="Open Sans"/>
                <a:cs typeface="Open Sans"/>
                <a:sym typeface="Open Sans"/>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95" name="Shape 9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6" name="Shape 96"/>
        <p:cNvGrpSpPr/>
        <p:nvPr/>
      </p:nvGrpSpPr>
      <p:grpSpPr>
        <a:xfrm>
          <a:off x="0" y="0"/>
          <a:ext cx="0" cy="0"/>
          <a:chOff x="0" y="0"/>
          <a:chExt cx="0" cy="0"/>
        </a:xfrm>
      </p:grpSpPr>
      <p:sp>
        <p:nvSpPr>
          <p:cNvPr id="97" name="Shape 97"/>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8" name="Shape 98"/>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Clr>
                <a:srgbClr val="01426A"/>
              </a:buClr>
              <a:buSzPct val="100000"/>
              <a:buFont typeface="Open Sans"/>
              <a:defRPr sz="4200">
                <a:solidFill>
                  <a:srgbClr val="01426A"/>
                </a:solidFill>
                <a:latin typeface="Open Sans"/>
                <a:ea typeface="Open Sans"/>
                <a:cs typeface="Open Sans"/>
                <a:sym typeface="Open Sans"/>
              </a:defRPr>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9" name="Shape 99"/>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Open Sans"/>
              <a:buNone/>
              <a:defRPr sz="2100">
                <a:latin typeface="Open Sans"/>
                <a:ea typeface="Open Sans"/>
                <a:cs typeface="Open Sans"/>
                <a:sym typeface="Open Sans"/>
              </a:defRPr>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0" name="Shape 100"/>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buClr>
                <a:srgbClr val="01426A"/>
              </a:buClr>
              <a:buFont typeface="Open Sans"/>
              <a:defRPr>
                <a:solidFill>
                  <a:srgbClr val="01426A"/>
                </a:solidFill>
                <a:latin typeface="Open Sans"/>
                <a:ea typeface="Open Sans"/>
                <a:cs typeface="Open Sans"/>
                <a:sym typeface="Open Sans"/>
              </a:defRPr>
            </a:lvl1pPr>
            <a:lvl2pPr lvl="1" rtl="0">
              <a:spcBef>
                <a:spcPts val="0"/>
              </a:spcBef>
              <a:buClr>
                <a:srgbClr val="01426A"/>
              </a:buClr>
              <a:buFont typeface="Open Sans"/>
              <a:defRPr>
                <a:solidFill>
                  <a:srgbClr val="01426A"/>
                </a:solidFill>
                <a:latin typeface="Open Sans"/>
                <a:ea typeface="Open Sans"/>
                <a:cs typeface="Open Sans"/>
                <a:sym typeface="Open Sans"/>
              </a:defRPr>
            </a:lvl2pPr>
            <a:lvl3pPr lvl="2" rtl="0">
              <a:spcBef>
                <a:spcPts val="0"/>
              </a:spcBef>
              <a:buClr>
                <a:srgbClr val="01426A"/>
              </a:buClr>
              <a:buFont typeface="Open Sans"/>
              <a:defRPr>
                <a:solidFill>
                  <a:srgbClr val="01426A"/>
                </a:solidFill>
                <a:latin typeface="Open Sans"/>
                <a:ea typeface="Open Sans"/>
                <a:cs typeface="Open Sans"/>
                <a:sym typeface="Open Sans"/>
              </a:defRPr>
            </a:lvl3pPr>
            <a:lvl4pPr lvl="3" rtl="0">
              <a:spcBef>
                <a:spcPts val="0"/>
              </a:spcBef>
              <a:buClr>
                <a:srgbClr val="01426A"/>
              </a:buClr>
              <a:buFont typeface="Open Sans"/>
              <a:defRPr>
                <a:solidFill>
                  <a:srgbClr val="01426A"/>
                </a:solidFill>
                <a:latin typeface="Open Sans"/>
                <a:ea typeface="Open Sans"/>
                <a:cs typeface="Open Sans"/>
                <a:sym typeface="Open Sans"/>
              </a:defRPr>
            </a:lvl4pPr>
            <a:lvl5pPr lvl="4" rtl="0">
              <a:spcBef>
                <a:spcPts val="0"/>
              </a:spcBef>
              <a:buClr>
                <a:srgbClr val="01426A"/>
              </a:buClr>
              <a:buFont typeface="Open Sans"/>
              <a:defRPr>
                <a:solidFill>
                  <a:srgbClr val="01426A"/>
                </a:solidFill>
                <a:latin typeface="Open Sans"/>
                <a:ea typeface="Open Sans"/>
                <a:cs typeface="Open Sans"/>
                <a:sym typeface="Open Sans"/>
              </a:defRPr>
            </a:lvl5pPr>
            <a:lvl6pPr lvl="5" rtl="0">
              <a:spcBef>
                <a:spcPts val="0"/>
              </a:spcBef>
              <a:buClr>
                <a:srgbClr val="01426A"/>
              </a:buClr>
              <a:buFont typeface="Open Sans"/>
              <a:defRPr>
                <a:solidFill>
                  <a:srgbClr val="01426A"/>
                </a:solidFill>
                <a:latin typeface="Open Sans"/>
                <a:ea typeface="Open Sans"/>
                <a:cs typeface="Open Sans"/>
                <a:sym typeface="Open Sans"/>
              </a:defRPr>
            </a:lvl6pPr>
            <a:lvl7pPr lvl="6" rtl="0">
              <a:spcBef>
                <a:spcPts val="0"/>
              </a:spcBef>
              <a:buClr>
                <a:srgbClr val="01426A"/>
              </a:buClr>
              <a:buFont typeface="Open Sans"/>
              <a:defRPr>
                <a:solidFill>
                  <a:srgbClr val="01426A"/>
                </a:solidFill>
                <a:latin typeface="Open Sans"/>
                <a:ea typeface="Open Sans"/>
                <a:cs typeface="Open Sans"/>
                <a:sym typeface="Open Sans"/>
              </a:defRPr>
            </a:lvl7pPr>
            <a:lvl8pPr lvl="7" rtl="0">
              <a:spcBef>
                <a:spcPts val="0"/>
              </a:spcBef>
              <a:buClr>
                <a:srgbClr val="01426A"/>
              </a:buClr>
              <a:buFont typeface="Open Sans"/>
              <a:defRPr>
                <a:solidFill>
                  <a:srgbClr val="01426A"/>
                </a:solidFill>
                <a:latin typeface="Open Sans"/>
                <a:ea typeface="Open Sans"/>
                <a:cs typeface="Open Sans"/>
                <a:sym typeface="Open Sans"/>
              </a:defRPr>
            </a:lvl8pPr>
            <a:lvl9pPr lvl="8" rtl="0">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101" name="Shape 1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2" name="Shape 102"/>
        <p:cNvGrpSpPr/>
        <p:nvPr/>
      </p:nvGrpSpPr>
      <p:grpSpPr>
        <a:xfrm>
          <a:off x="0" y="0"/>
          <a:ext cx="0" cy="0"/>
          <a:chOff x="0" y="0"/>
          <a:chExt cx="0" cy="0"/>
        </a:xfrm>
      </p:grpSpPr>
      <p:sp>
        <p:nvSpPr>
          <p:cNvPr id="103" name="Shape 103"/>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Clr>
                <a:srgbClr val="01426A"/>
              </a:buClr>
              <a:buFont typeface="Open Sans"/>
              <a:buNone/>
              <a:defRPr>
                <a:solidFill>
                  <a:srgbClr val="01426A"/>
                </a:solidFill>
                <a:latin typeface="Open Sans"/>
                <a:ea typeface="Open Sans"/>
                <a:cs typeface="Open Sans"/>
                <a:sym typeface="Open Sans"/>
              </a:defRPr>
            </a:lvl1pPr>
          </a:lstStyle>
          <a:p/>
        </p:txBody>
      </p:sp>
      <p:sp>
        <p:nvSpPr>
          <p:cNvPr id="104" name="Shape 1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5" name="Shape 10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6" name="Shape 106"/>
        <p:cNvGrpSpPr/>
        <p:nvPr/>
      </p:nvGrpSpPr>
      <p:grpSpPr>
        <a:xfrm>
          <a:off x="0" y="0"/>
          <a:ext cx="0" cy="0"/>
          <a:chOff x="0" y="0"/>
          <a:chExt cx="0" cy="0"/>
        </a:xfrm>
      </p:grpSpPr>
      <p:sp>
        <p:nvSpPr>
          <p:cNvPr id="107" name="Shape 107"/>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1pPr>
            <a:lvl2pPr lvl="1"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2pPr>
            <a:lvl3pPr lvl="2"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3pPr>
            <a:lvl4pPr lvl="3"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4pPr>
            <a:lvl5pPr lvl="4"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5pPr>
            <a:lvl6pPr lvl="5"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6pPr>
            <a:lvl7pPr lvl="6"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7pPr>
            <a:lvl8pPr lvl="7"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8pPr>
            <a:lvl9pPr lvl="8"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9pPr>
          </a:lstStyle>
          <a:p/>
        </p:txBody>
      </p:sp>
      <p:sp>
        <p:nvSpPr>
          <p:cNvPr id="108" name="Shape 108"/>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buClr>
                <a:srgbClr val="01426A"/>
              </a:buClr>
              <a:buFont typeface="Open Sans"/>
              <a:defRPr>
                <a:solidFill>
                  <a:srgbClr val="01426A"/>
                </a:solidFill>
                <a:latin typeface="Open Sans"/>
                <a:ea typeface="Open Sans"/>
                <a:cs typeface="Open Sans"/>
                <a:sym typeface="Open Sans"/>
              </a:defRPr>
            </a:lvl1pPr>
            <a:lvl2pPr lvl="1" rtl="0" algn="ctr">
              <a:spcBef>
                <a:spcPts val="0"/>
              </a:spcBef>
              <a:buClr>
                <a:srgbClr val="01426A"/>
              </a:buClr>
              <a:buFont typeface="Open Sans"/>
              <a:defRPr>
                <a:solidFill>
                  <a:srgbClr val="01426A"/>
                </a:solidFill>
                <a:latin typeface="Open Sans"/>
                <a:ea typeface="Open Sans"/>
                <a:cs typeface="Open Sans"/>
                <a:sym typeface="Open Sans"/>
              </a:defRPr>
            </a:lvl2pPr>
            <a:lvl3pPr lvl="2" rtl="0" algn="ctr">
              <a:spcBef>
                <a:spcPts val="0"/>
              </a:spcBef>
              <a:buClr>
                <a:srgbClr val="01426A"/>
              </a:buClr>
              <a:buFont typeface="Open Sans"/>
              <a:defRPr>
                <a:solidFill>
                  <a:srgbClr val="01426A"/>
                </a:solidFill>
                <a:latin typeface="Open Sans"/>
                <a:ea typeface="Open Sans"/>
                <a:cs typeface="Open Sans"/>
                <a:sym typeface="Open Sans"/>
              </a:defRPr>
            </a:lvl3pPr>
            <a:lvl4pPr lvl="3" rtl="0" algn="ctr">
              <a:spcBef>
                <a:spcPts val="0"/>
              </a:spcBef>
              <a:buClr>
                <a:srgbClr val="01426A"/>
              </a:buClr>
              <a:buFont typeface="Open Sans"/>
              <a:defRPr>
                <a:solidFill>
                  <a:srgbClr val="01426A"/>
                </a:solidFill>
                <a:latin typeface="Open Sans"/>
                <a:ea typeface="Open Sans"/>
                <a:cs typeface="Open Sans"/>
                <a:sym typeface="Open Sans"/>
              </a:defRPr>
            </a:lvl4pPr>
            <a:lvl5pPr lvl="4" rtl="0" algn="ctr">
              <a:spcBef>
                <a:spcPts val="0"/>
              </a:spcBef>
              <a:buClr>
                <a:srgbClr val="01426A"/>
              </a:buClr>
              <a:buFont typeface="Open Sans"/>
              <a:defRPr>
                <a:solidFill>
                  <a:srgbClr val="01426A"/>
                </a:solidFill>
                <a:latin typeface="Open Sans"/>
                <a:ea typeface="Open Sans"/>
                <a:cs typeface="Open Sans"/>
                <a:sym typeface="Open Sans"/>
              </a:defRPr>
            </a:lvl5pPr>
            <a:lvl6pPr lvl="5" rtl="0" algn="ctr">
              <a:spcBef>
                <a:spcPts val="0"/>
              </a:spcBef>
              <a:buClr>
                <a:srgbClr val="01426A"/>
              </a:buClr>
              <a:buFont typeface="Open Sans"/>
              <a:defRPr>
                <a:solidFill>
                  <a:srgbClr val="01426A"/>
                </a:solidFill>
                <a:latin typeface="Open Sans"/>
                <a:ea typeface="Open Sans"/>
                <a:cs typeface="Open Sans"/>
                <a:sym typeface="Open Sans"/>
              </a:defRPr>
            </a:lvl6pPr>
            <a:lvl7pPr lvl="6" rtl="0" algn="ctr">
              <a:spcBef>
                <a:spcPts val="0"/>
              </a:spcBef>
              <a:buClr>
                <a:srgbClr val="01426A"/>
              </a:buClr>
              <a:buFont typeface="Open Sans"/>
              <a:defRPr>
                <a:solidFill>
                  <a:srgbClr val="01426A"/>
                </a:solidFill>
                <a:latin typeface="Open Sans"/>
                <a:ea typeface="Open Sans"/>
                <a:cs typeface="Open Sans"/>
                <a:sym typeface="Open Sans"/>
              </a:defRPr>
            </a:lvl7pPr>
            <a:lvl8pPr lvl="7" rtl="0" algn="ctr">
              <a:spcBef>
                <a:spcPts val="0"/>
              </a:spcBef>
              <a:buClr>
                <a:srgbClr val="01426A"/>
              </a:buClr>
              <a:buFont typeface="Open Sans"/>
              <a:defRPr>
                <a:solidFill>
                  <a:srgbClr val="01426A"/>
                </a:solidFill>
                <a:latin typeface="Open Sans"/>
                <a:ea typeface="Open Sans"/>
                <a:cs typeface="Open Sans"/>
                <a:sym typeface="Open Sans"/>
              </a:defRPr>
            </a:lvl8pPr>
            <a:lvl9pPr lvl="8" rtl="0" algn="ctr">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109" name="Shape 10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10" name="Shape 11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13" name="Shape 113"/>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rgbClr val="01426A"/>
              </a:buClr>
              <a:buSzPct val="100000"/>
              <a:buFont typeface="Open Sans"/>
              <a:defRPr sz="1800">
                <a:solidFill>
                  <a:srgbClr val="01426A"/>
                </a:solidFill>
                <a:latin typeface="Open Sans"/>
                <a:ea typeface="Open Sans"/>
                <a:cs typeface="Open Sans"/>
                <a:sym typeface="Open Sans"/>
              </a:defRPr>
            </a:lvl1pPr>
            <a:lvl2pPr lvl="1"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2pPr>
            <a:lvl3pPr lvl="2"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3pPr>
            <a:lvl4pPr lvl="3"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4pPr>
            <a:lvl5pPr lvl="4"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5pPr>
            <a:lvl6pPr lvl="5"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6pPr>
            <a:lvl7pPr lvl="6"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7pPr>
            <a:lvl8pPr lvl="7"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8pPr>
            <a:lvl9pPr lvl="8"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cratch.mit.edu/projects/22424036/#edito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scratch.mit.edu/projects/31586612/#editor" TargetMode="External"/><Relationship Id="rId4" Type="http://schemas.openxmlformats.org/officeDocument/2006/relationships/hyperlink" Target="https://scratch.mit.edu/projects/1063935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scratch.mit.edu/projects/80209136/#edito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scratch.mit.edu/projects/12105915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scratch.mit.edu/projects/120001186/#edito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scratch.mit.edu/projects/14898430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hyperlink" Target="https://scratch.mit.edu/projects/13748859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119" name="Shape 119"/>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120" name="Shape 120"/>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1" name="Shape 121"/>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2" name="Shape 122"/>
          <p:cNvSpPr txBox="1"/>
          <p:nvPr/>
        </p:nvSpPr>
        <p:spPr>
          <a:xfrm>
            <a:off x="95250" y="371475"/>
            <a:ext cx="8896500" cy="762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Scratch - Intro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81000" lvl="0" marL="457200" marR="0" rtl="0" algn="l">
              <a:lnSpc>
                <a:spcPct val="100000"/>
              </a:lnSpc>
              <a:spcBef>
                <a:spcPts val="0"/>
              </a:spcBef>
              <a:spcAft>
                <a:spcPts val="0"/>
              </a:spcAft>
              <a:buSzPct val="100000"/>
            </a:pPr>
            <a:r>
              <a:rPr lang="en" sz="2400"/>
              <a:t>Give at least two examples of the kinds of projects Scratch can create</a:t>
            </a:r>
          </a:p>
          <a:p>
            <a:pPr indent="-381000" lvl="0" marL="457200" marR="0" rtl="0" algn="l">
              <a:lnSpc>
                <a:spcPct val="100000"/>
              </a:lnSpc>
              <a:spcBef>
                <a:spcPts val="0"/>
              </a:spcBef>
              <a:spcAft>
                <a:spcPts val="0"/>
              </a:spcAft>
              <a:buSzPct val="100000"/>
            </a:pPr>
            <a:r>
              <a:rPr lang="en" sz="2400"/>
              <a:t>Give at least one reason Girls Who Code uses Scratch</a:t>
            </a:r>
          </a:p>
          <a:p>
            <a:pPr indent="-381000" lvl="0" marL="457200" marR="0" rtl="0" algn="l">
              <a:lnSpc>
                <a:spcPct val="100000"/>
              </a:lnSpc>
              <a:spcBef>
                <a:spcPts val="0"/>
              </a:spcBef>
              <a:spcAft>
                <a:spcPts val="0"/>
              </a:spcAft>
              <a:buSzPct val="100000"/>
            </a:pPr>
            <a:r>
              <a:rPr lang="en" sz="2400"/>
              <a:t>Explain how Scratch uses at least one programming concept</a:t>
            </a:r>
          </a:p>
        </p:txBody>
      </p:sp>
      <p:sp>
        <p:nvSpPr>
          <p:cNvPr id="193" name="Shape 19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OBJECTIVES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0"/>
              </a:spcAft>
              <a:buSzPct val="100000"/>
              <a:buAutoNum type="arabicPeriod"/>
            </a:pPr>
            <a:r>
              <a:rPr lang="en" sz="2400"/>
              <a:t>Hook / Objectives - 2 min</a:t>
            </a:r>
          </a:p>
          <a:p>
            <a:pPr indent="-381000" lvl="0" marL="457200" marR="0" rtl="0" algn="l">
              <a:lnSpc>
                <a:spcPct val="100000"/>
              </a:lnSpc>
              <a:spcBef>
                <a:spcPts val="0"/>
              </a:spcBef>
              <a:spcAft>
                <a:spcPts val="0"/>
              </a:spcAft>
              <a:buSzPct val="100000"/>
              <a:buAutoNum type="arabicPeriod"/>
            </a:pPr>
            <a:r>
              <a:rPr lang="en" sz="2400"/>
              <a:t>Explore 5 min</a:t>
            </a:r>
          </a:p>
          <a:p>
            <a:pPr indent="-381000" lvl="1" marL="914400" marR="0" rtl="0" algn="l">
              <a:lnSpc>
                <a:spcPct val="100000"/>
              </a:lnSpc>
              <a:spcBef>
                <a:spcPts val="0"/>
              </a:spcBef>
              <a:spcAft>
                <a:spcPts val="0"/>
              </a:spcAft>
              <a:buSzPct val="100000"/>
              <a:buAutoNum type="alphaLcPeriod"/>
            </a:pPr>
            <a:r>
              <a:rPr lang="en" sz="2400"/>
              <a:t>a game </a:t>
            </a:r>
          </a:p>
          <a:p>
            <a:pPr indent="-381000" lvl="1" marL="914400" marR="0" rtl="0" algn="l">
              <a:lnSpc>
                <a:spcPct val="100000"/>
              </a:lnSpc>
              <a:spcBef>
                <a:spcPts val="0"/>
              </a:spcBef>
              <a:spcAft>
                <a:spcPts val="0"/>
              </a:spcAft>
              <a:buSzPct val="100000"/>
              <a:buAutoNum type="alphaLcPeriod"/>
            </a:pPr>
            <a:r>
              <a:rPr lang="en" sz="2400"/>
              <a:t>music </a:t>
            </a:r>
          </a:p>
          <a:p>
            <a:pPr indent="-381000" lvl="1" marL="914400" marR="0" rtl="0" algn="l">
              <a:lnSpc>
                <a:spcPct val="100000"/>
              </a:lnSpc>
              <a:spcBef>
                <a:spcPts val="0"/>
              </a:spcBef>
              <a:spcAft>
                <a:spcPts val="0"/>
              </a:spcAft>
              <a:buSzPct val="100000"/>
              <a:buAutoNum type="alphaLcPeriod"/>
            </a:pPr>
            <a:r>
              <a:rPr lang="en" sz="2400"/>
              <a:t>tutorial </a:t>
            </a:r>
          </a:p>
          <a:p>
            <a:pPr indent="-381000" lvl="1" marL="914400" marR="0" rtl="0" algn="l">
              <a:lnSpc>
                <a:spcPct val="100000"/>
              </a:lnSpc>
              <a:spcBef>
                <a:spcPts val="0"/>
              </a:spcBef>
              <a:spcAft>
                <a:spcPts val="0"/>
              </a:spcAft>
              <a:buSzPct val="100000"/>
              <a:buAutoNum type="alphaLcPeriod"/>
            </a:pPr>
            <a:r>
              <a:rPr lang="en" sz="2400"/>
              <a:t>art </a:t>
            </a:r>
          </a:p>
          <a:p>
            <a:pPr indent="-381000" lvl="0" marL="457200" marR="0" rtl="0" algn="l">
              <a:lnSpc>
                <a:spcPct val="100000"/>
              </a:lnSpc>
              <a:spcBef>
                <a:spcPts val="0"/>
              </a:spcBef>
              <a:spcAft>
                <a:spcPts val="0"/>
              </a:spcAft>
              <a:buSzPct val="100000"/>
              <a:buAutoNum type="arabicPeriod"/>
            </a:pPr>
            <a:r>
              <a:rPr lang="en" sz="2400"/>
              <a:t>Discuss! 5 min</a:t>
            </a:r>
          </a:p>
        </p:txBody>
      </p:sp>
      <p:sp>
        <p:nvSpPr>
          <p:cNvPr id="199" name="Shape 199"/>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Agenda</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400" u="sng">
                <a:solidFill>
                  <a:schemeClr val="hlink"/>
                </a:solidFill>
                <a:hlinkClick r:id="rId3"/>
              </a:rPr>
              <a:t>The Journey of an Immigrant Kid</a:t>
            </a:r>
            <a:r>
              <a:rPr lang="en" sz="2400"/>
              <a:t> in Scratch</a:t>
            </a:r>
          </a:p>
          <a:p>
            <a:pPr lvl="0" marR="0" rtl="0" algn="l">
              <a:lnSpc>
                <a:spcPct val="100000"/>
              </a:lnSpc>
              <a:spcBef>
                <a:spcPts val="0"/>
              </a:spcBef>
              <a:spcAft>
                <a:spcPts val="0"/>
              </a:spcAft>
              <a:buNone/>
            </a:pPr>
            <a:r>
              <a:rPr lang="en" sz="2400"/>
              <a:t>(Created by a middle schooler to create empathy)</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lang="en" sz="2400"/>
              <a:t>Questions:</a:t>
            </a:r>
          </a:p>
          <a:p>
            <a:pPr indent="-381000" lvl="0" marL="457200" rtl="0">
              <a:lnSpc>
                <a:spcPct val="100000"/>
              </a:lnSpc>
              <a:spcBef>
                <a:spcPts val="0"/>
              </a:spcBef>
              <a:buSzPct val="100000"/>
            </a:pPr>
            <a:r>
              <a:rPr lang="en" sz="2400"/>
              <a:t>What programming concepts did this person use?</a:t>
            </a:r>
          </a:p>
          <a:p>
            <a:pPr indent="-381000" lvl="0" marL="457200" rtl="0">
              <a:lnSpc>
                <a:spcPct val="100000"/>
              </a:lnSpc>
              <a:spcBef>
                <a:spcPts val="0"/>
              </a:spcBef>
              <a:buSzPct val="100000"/>
            </a:pPr>
            <a:r>
              <a:rPr lang="en" sz="2400"/>
              <a:t>What would you have to know to create this game in Python? JavaScript?</a:t>
            </a:r>
          </a:p>
          <a:p>
            <a:pPr indent="-381000" lvl="0" marL="457200" rtl="0">
              <a:lnSpc>
                <a:spcPct val="100000"/>
              </a:lnSpc>
              <a:spcBef>
                <a:spcPts val="0"/>
              </a:spcBef>
              <a:buSzPct val="100000"/>
            </a:pPr>
            <a:r>
              <a:rPr lang="en" sz="2400"/>
              <a:t>How was this person able to express themselves through Scratch?</a:t>
            </a:r>
          </a:p>
          <a:p>
            <a:pPr indent="-381000" lvl="0" marL="457200" rtl="0">
              <a:lnSpc>
                <a:spcPct val="100000"/>
              </a:lnSpc>
              <a:spcBef>
                <a:spcPts val="0"/>
              </a:spcBef>
              <a:buSzPct val="100000"/>
            </a:pPr>
            <a:r>
              <a:rPr lang="en" sz="2400"/>
              <a:t>Anything else you notice?</a:t>
            </a:r>
          </a:p>
        </p:txBody>
      </p:sp>
      <p:sp>
        <p:nvSpPr>
          <p:cNvPr id="205" name="Shape 20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Scratch Project Example - Game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400" u="sng">
                <a:solidFill>
                  <a:schemeClr val="hlink"/>
                </a:solidFill>
                <a:hlinkClick r:id="rId3"/>
              </a:rPr>
              <a:t>Playable Score</a:t>
            </a:r>
            <a:r>
              <a:rPr lang="en" sz="2400"/>
              <a:t> in Scratch (complicated)</a:t>
            </a:r>
          </a:p>
          <a:p>
            <a:pPr lvl="0" marR="0" rtl="0" algn="l">
              <a:lnSpc>
                <a:spcPct val="100000"/>
              </a:lnSpc>
              <a:spcBef>
                <a:spcPts val="0"/>
              </a:spcBef>
              <a:spcAft>
                <a:spcPts val="0"/>
              </a:spcAft>
              <a:buNone/>
            </a:pPr>
            <a:r>
              <a:rPr lang="en" sz="2400" u="sng">
                <a:solidFill>
                  <a:schemeClr val="hlink"/>
                </a:solidFill>
                <a:hlinkClick r:id="rId4"/>
              </a:rPr>
              <a:t>Sample Band</a:t>
            </a:r>
            <a:r>
              <a:rPr lang="en" sz="2400"/>
              <a:t> in Scratch (play note)</a:t>
            </a:r>
          </a:p>
          <a:p>
            <a:pPr lvl="0" marR="0" rtl="0" algn="l">
              <a:lnSpc>
                <a:spcPct val="100000"/>
              </a:lnSpc>
              <a:spcBef>
                <a:spcPts val="0"/>
              </a:spcBef>
              <a:spcAft>
                <a:spcPts val="0"/>
              </a:spcAft>
              <a:buNone/>
            </a:pPr>
            <a:r>
              <a:rPr lang="en" sz="2400"/>
              <a:t>(Sarah doesn’t know who made these)</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lang="en" sz="2400"/>
              <a:t>Questions:</a:t>
            </a:r>
          </a:p>
          <a:p>
            <a:pPr indent="-381000" lvl="0" marL="457200" rtl="0">
              <a:lnSpc>
                <a:spcPct val="100000"/>
              </a:lnSpc>
              <a:spcBef>
                <a:spcPts val="0"/>
              </a:spcBef>
              <a:buSzPct val="100000"/>
            </a:pPr>
            <a:r>
              <a:rPr lang="en" sz="2400"/>
              <a:t>What programming concepts did this person use?</a:t>
            </a:r>
          </a:p>
          <a:p>
            <a:pPr indent="-381000" lvl="0" marL="457200" rtl="0">
              <a:lnSpc>
                <a:spcPct val="100000"/>
              </a:lnSpc>
              <a:spcBef>
                <a:spcPts val="0"/>
              </a:spcBef>
              <a:buSzPct val="100000"/>
            </a:pPr>
            <a:r>
              <a:rPr lang="en" sz="2400"/>
              <a:t>What would you have to know to create this project in Python? JavaScript?</a:t>
            </a:r>
          </a:p>
          <a:p>
            <a:pPr indent="-381000" lvl="0" marL="457200" rtl="0">
              <a:lnSpc>
                <a:spcPct val="100000"/>
              </a:lnSpc>
              <a:spcBef>
                <a:spcPts val="0"/>
              </a:spcBef>
              <a:buSzPct val="100000"/>
            </a:pPr>
            <a:r>
              <a:rPr lang="en" sz="2400"/>
              <a:t>How was this person able to express themselves through Scratch?</a:t>
            </a:r>
          </a:p>
          <a:p>
            <a:pPr indent="-381000" lvl="0" marL="457200" rtl="0">
              <a:lnSpc>
                <a:spcPct val="100000"/>
              </a:lnSpc>
              <a:spcBef>
                <a:spcPts val="0"/>
              </a:spcBef>
              <a:buSzPct val="100000"/>
            </a:pPr>
            <a:r>
              <a:rPr lang="en" sz="2400"/>
              <a:t>Anything else you notice?</a:t>
            </a:r>
          </a:p>
          <a:p>
            <a:pPr lvl="0" marR="0" rtl="0" algn="l">
              <a:lnSpc>
                <a:spcPct val="100000"/>
              </a:lnSpc>
              <a:spcBef>
                <a:spcPts val="0"/>
              </a:spcBef>
              <a:spcAft>
                <a:spcPts val="0"/>
              </a:spcAft>
              <a:buNone/>
            </a:pPr>
            <a:r>
              <a:t/>
            </a:r>
            <a:endParaRPr sz="2400"/>
          </a:p>
        </p:txBody>
      </p:sp>
      <p:sp>
        <p:nvSpPr>
          <p:cNvPr id="211" name="Shape 21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Scratch Project Example - Music</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400" u="sng">
                <a:solidFill>
                  <a:schemeClr val="hlink"/>
                </a:solidFill>
                <a:hlinkClick r:id="rId3"/>
              </a:rPr>
              <a:t>You Gotta &lt;3 Variables</a:t>
            </a:r>
            <a:r>
              <a:rPr lang="en" sz="2400"/>
              <a:t> in Scratch</a:t>
            </a:r>
          </a:p>
          <a:p>
            <a:pPr lvl="0" marR="0" rtl="0" algn="l">
              <a:lnSpc>
                <a:spcPct val="100000"/>
              </a:lnSpc>
              <a:spcBef>
                <a:spcPts val="0"/>
              </a:spcBef>
              <a:spcAft>
                <a:spcPts val="0"/>
              </a:spcAft>
              <a:buNone/>
            </a:pPr>
            <a:r>
              <a:rPr lang="en" sz="2400"/>
              <a:t>(Created by a teenage Scratcher)</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lang="en" sz="2400"/>
              <a:t>Questions:</a:t>
            </a:r>
          </a:p>
          <a:p>
            <a:pPr indent="-381000" lvl="0" marL="457200" rtl="0">
              <a:lnSpc>
                <a:spcPct val="100000"/>
              </a:lnSpc>
              <a:spcBef>
                <a:spcPts val="0"/>
              </a:spcBef>
              <a:buSzPct val="100000"/>
            </a:pPr>
            <a:r>
              <a:rPr lang="en" sz="2400"/>
              <a:t>What programming concepts did this person use?</a:t>
            </a:r>
          </a:p>
          <a:p>
            <a:pPr indent="-381000" lvl="0" marL="457200" rtl="0">
              <a:lnSpc>
                <a:spcPct val="100000"/>
              </a:lnSpc>
              <a:spcBef>
                <a:spcPts val="0"/>
              </a:spcBef>
              <a:buSzPct val="100000"/>
            </a:pPr>
            <a:r>
              <a:rPr lang="en" sz="2400"/>
              <a:t>What would you have to know to create this project in Python? JavaScript?</a:t>
            </a:r>
          </a:p>
          <a:p>
            <a:pPr indent="-381000" lvl="0" marL="457200" rtl="0">
              <a:lnSpc>
                <a:spcPct val="100000"/>
              </a:lnSpc>
              <a:spcBef>
                <a:spcPts val="0"/>
              </a:spcBef>
              <a:buSzPct val="100000"/>
            </a:pPr>
            <a:r>
              <a:rPr lang="en" sz="2400"/>
              <a:t>How was this person able to express themselves through Scratch?</a:t>
            </a:r>
          </a:p>
          <a:p>
            <a:pPr indent="-381000" lvl="0" marL="457200" rtl="0">
              <a:lnSpc>
                <a:spcPct val="100000"/>
              </a:lnSpc>
              <a:spcBef>
                <a:spcPts val="0"/>
              </a:spcBef>
              <a:buSzPct val="100000"/>
            </a:pPr>
            <a:r>
              <a:rPr lang="en" sz="2400"/>
              <a:t>Anything else you notice?</a:t>
            </a:r>
          </a:p>
        </p:txBody>
      </p:sp>
      <p:sp>
        <p:nvSpPr>
          <p:cNvPr id="217" name="Shape 21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Scratch Project Example - Tutorial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400" u="sng">
                <a:solidFill>
                  <a:schemeClr val="hlink"/>
                </a:solidFill>
                <a:hlinkClick r:id="rId3"/>
              </a:rPr>
              <a:t>Lace</a:t>
            </a:r>
            <a:r>
              <a:rPr lang="en" sz="2400"/>
              <a:t> in Scratch</a:t>
            </a:r>
          </a:p>
          <a:p>
            <a:pPr lvl="0" marR="0" rtl="0" algn="l">
              <a:lnSpc>
                <a:spcPct val="100000"/>
              </a:lnSpc>
              <a:spcBef>
                <a:spcPts val="0"/>
              </a:spcBef>
              <a:spcAft>
                <a:spcPts val="0"/>
              </a:spcAft>
              <a:buNone/>
            </a:pPr>
            <a:r>
              <a:rPr lang="en" sz="2400"/>
              <a:t>(Created by a seasoned Scratcher who has been playing with it since she was 10)</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lang="en" sz="2400"/>
              <a:t>Questions:</a:t>
            </a:r>
          </a:p>
          <a:p>
            <a:pPr indent="-381000" lvl="0" marL="457200" marR="0" rtl="0" algn="l">
              <a:lnSpc>
                <a:spcPct val="100000"/>
              </a:lnSpc>
              <a:spcBef>
                <a:spcPts val="0"/>
              </a:spcBef>
              <a:spcAft>
                <a:spcPts val="0"/>
              </a:spcAft>
              <a:buSzPct val="100000"/>
            </a:pPr>
            <a:r>
              <a:rPr lang="en" sz="2400"/>
              <a:t>What programming concepts did this person use?</a:t>
            </a:r>
          </a:p>
          <a:p>
            <a:pPr indent="-381000" lvl="0" marL="457200" marR="0" rtl="0" algn="l">
              <a:lnSpc>
                <a:spcPct val="100000"/>
              </a:lnSpc>
              <a:spcBef>
                <a:spcPts val="0"/>
              </a:spcBef>
              <a:spcAft>
                <a:spcPts val="0"/>
              </a:spcAft>
              <a:buSzPct val="100000"/>
            </a:pPr>
            <a:r>
              <a:rPr lang="en" sz="2400"/>
              <a:t>What would you have to know to create this project in Python? JavaScript?</a:t>
            </a:r>
          </a:p>
          <a:p>
            <a:pPr indent="-381000" lvl="0" marL="457200" marR="0" rtl="0" algn="l">
              <a:lnSpc>
                <a:spcPct val="100000"/>
              </a:lnSpc>
              <a:spcBef>
                <a:spcPts val="0"/>
              </a:spcBef>
              <a:spcAft>
                <a:spcPts val="0"/>
              </a:spcAft>
              <a:buSzPct val="100000"/>
            </a:pPr>
            <a:r>
              <a:rPr lang="en" sz="2400"/>
              <a:t>How was this person able to express themselves through Scratch?</a:t>
            </a:r>
          </a:p>
          <a:p>
            <a:pPr indent="-381000" lvl="0" marL="457200" marR="0" rtl="0" algn="l">
              <a:lnSpc>
                <a:spcPct val="100000"/>
              </a:lnSpc>
              <a:spcBef>
                <a:spcPts val="0"/>
              </a:spcBef>
              <a:spcAft>
                <a:spcPts val="0"/>
              </a:spcAft>
              <a:buSzPct val="100000"/>
            </a:pPr>
            <a:r>
              <a:rPr lang="en" sz="2400"/>
              <a:t>Anything else you notice?</a:t>
            </a:r>
          </a:p>
        </p:txBody>
      </p:sp>
      <p:sp>
        <p:nvSpPr>
          <p:cNvPr id="223" name="Shape 22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Scratch Project Example - Art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a:t>
            </a:r>
          </a:p>
        </p:txBody>
      </p:sp>
      <p:sp>
        <p:nvSpPr>
          <p:cNvPr id="229" name="Shape 229"/>
          <p:cNvSpPr txBox="1"/>
          <p:nvPr>
            <p:ph idx="1" type="body"/>
          </p:nvPr>
        </p:nvSpPr>
        <p:spPr>
          <a:xfrm>
            <a:off x="869700" y="1007825"/>
            <a:ext cx="6993000" cy="3541800"/>
          </a:xfrm>
          <a:prstGeom prst="rect">
            <a:avLst/>
          </a:prstGeom>
        </p:spPr>
        <p:txBody>
          <a:bodyPr anchorCtr="0" anchor="t" bIns="91425" lIns="91425" rIns="91425" tIns="91425">
            <a:noAutofit/>
          </a:bodyPr>
          <a:lstStyle/>
          <a:p>
            <a:pPr lvl="0" rtl="0">
              <a:lnSpc>
                <a:spcPct val="100000"/>
              </a:lnSpc>
              <a:spcBef>
                <a:spcPts val="0"/>
              </a:spcBef>
              <a:buNone/>
            </a:pPr>
            <a:r>
              <a:rPr lang="en" sz="2400"/>
              <a:t>Tell us which project you looked at, then answer the question:</a:t>
            </a:r>
          </a:p>
          <a:p>
            <a:pPr lvl="0" rtl="0">
              <a:lnSpc>
                <a:spcPct val="100000"/>
              </a:lnSpc>
              <a:spcBef>
                <a:spcPts val="0"/>
              </a:spcBef>
              <a:buNone/>
            </a:pPr>
            <a:r>
              <a:t/>
            </a:r>
            <a:endParaRPr sz="2400"/>
          </a:p>
          <a:p>
            <a:pPr indent="-381000" lvl="0" marL="457200" rtl="0">
              <a:lnSpc>
                <a:spcPct val="100000"/>
              </a:lnSpc>
              <a:spcBef>
                <a:spcPts val="0"/>
              </a:spcBef>
              <a:buSzPct val="100000"/>
            </a:pPr>
            <a:r>
              <a:rPr lang="en" sz="2400"/>
              <a:t>What programming concepts did this person use?</a:t>
            </a:r>
          </a:p>
          <a:p>
            <a:pPr indent="-381000" lvl="0" marL="457200" rtl="0">
              <a:lnSpc>
                <a:spcPct val="100000"/>
              </a:lnSpc>
              <a:spcBef>
                <a:spcPts val="0"/>
              </a:spcBef>
              <a:buSzPct val="100000"/>
            </a:pPr>
            <a:r>
              <a:rPr lang="en" sz="2400"/>
              <a:t>What would you have to know to create this project in Python? JavaScript?</a:t>
            </a:r>
          </a:p>
          <a:p>
            <a:pPr indent="-381000" lvl="0" marL="457200" rtl="0">
              <a:lnSpc>
                <a:spcPct val="100000"/>
              </a:lnSpc>
              <a:spcBef>
                <a:spcPts val="0"/>
              </a:spcBef>
              <a:buSzPct val="100000"/>
            </a:pPr>
            <a:r>
              <a:rPr lang="en" sz="2400"/>
              <a:t>How was this person able to express themselves through Scratch?</a:t>
            </a:r>
          </a:p>
          <a:p>
            <a:pPr indent="-381000" lvl="0" marL="457200" rtl="0">
              <a:lnSpc>
                <a:spcPct val="100000"/>
              </a:lnSpc>
              <a:spcBef>
                <a:spcPts val="0"/>
              </a:spcBef>
              <a:buSzPct val="100000"/>
            </a:pPr>
            <a:r>
              <a:rPr lang="en" sz="2400"/>
              <a:t>Anything else you notice?</a:t>
            </a:r>
          </a:p>
          <a:p>
            <a:pPr lvl="0" rtl="0">
              <a:lnSpc>
                <a:spcPct val="100000"/>
              </a:lnSpc>
              <a:spcBef>
                <a:spcPts val="0"/>
              </a:spcBef>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235" name="Shape 235"/>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236" name="Shape 236"/>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37" name="Shape 237"/>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38" name="Shape 238"/>
          <p:cNvSpPr txBox="1"/>
          <p:nvPr/>
        </p:nvSpPr>
        <p:spPr>
          <a:xfrm>
            <a:off x="95250" y="371475"/>
            <a:ext cx="8896500" cy="762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Scratch - Challenges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81000" lvl="0" marL="457200" marR="0" rtl="0" algn="l">
              <a:lnSpc>
                <a:spcPct val="100000"/>
              </a:lnSpc>
              <a:spcBef>
                <a:spcPts val="0"/>
              </a:spcBef>
              <a:spcAft>
                <a:spcPts val="0"/>
              </a:spcAft>
              <a:buSzPct val="100000"/>
            </a:pPr>
            <a:r>
              <a:rPr lang="en" sz="2400"/>
              <a:t>Use Scratch to solve a challenge</a:t>
            </a:r>
          </a:p>
          <a:p>
            <a:pPr indent="-381000" lvl="0" marL="457200" marR="0" rtl="0" algn="l">
              <a:lnSpc>
                <a:spcPct val="100000"/>
              </a:lnSpc>
              <a:spcBef>
                <a:spcPts val="0"/>
              </a:spcBef>
              <a:spcAft>
                <a:spcPts val="0"/>
              </a:spcAft>
              <a:buSzPct val="100000"/>
            </a:pPr>
            <a:r>
              <a:rPr lang="en" sz="2400"/>
              <a:t>Explain how Scratch uses at least one programming concept</a:t>
            </a:r>
          </a:p>
        </p:txBody>
      </p:sp>
      <p:sp>
        <p:nvSpPr>
          <p:cNvPr id="244" name="Shape 24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OBJECTIVES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0"/>
              </a:spcAft>
              <a:buSzPct val="100000"/>
              <a:buAutoNum type="arabicPeriod"/>
            </a:pPr>
            <a:r>
              <a:rPr lang="en" sz="2400"/>
              <a:t>Hook / Objectives - 2 min</a:t>
            </a:r>
          </a:p>
          <a:p>
            <a:pPr indent="-381000" lvl="0" marL="457200" marR="0" rtl="0" algn="l">
              <a:lnSpc>
                <a:spcPct val="100000"/>
              </a:lnSpc>
              <a:spcBef>
                <a:spcPts val="0"/>
              </a:spcBef>
              <a:spcAft>
                <a:spcPts val="0"/>
              </a:spcAft>
              <a:buSzPct val="100000"/>
              <a:buAutoNum type="arabicPeriod"/>
            </a:pPr>
            <a:r>
              <a:rPr lang="en" sz="2400"/>
              <a:t>Intro Scratch 1 min</a:t>
            </a:r>
          </a:p>
          <a:p>
            <a:pPr indent="-381000" lvl="0" marL="457200" marR="0" rtl="0" algn="l">
              <a:lnSpc>
                <a:spcPct val="100000"/>
              </a:lnSpc>
              <a:spcBef>
                <a:spcPts val="0"/>
              </a:spcBef>
              <a:spcAft>
                <a:spcPts val="0"/>
              </a:spcAft>
              <a:buSzPct val="100000"/>
              <a:buAutoNum type="arabicPeriod"/>
            </a:pPr>
            <a:r>
              <a:rPr lang="en" sz="2400"/>
              <a:t>Create something in Scratch - 4 min</a:t>
            </a:r>
          </a:p>
          <a:p>
            <a:pPr indent="-381000" lvl="0" marL="457200" marR="0" rtl="0" algn="l">
              <a:lnSpc>
                <a:spcPct val="100000"/>
              </a:lnSpc>
              <a:spcBef>
                <a:spcPts val="0"/>
              </a:spcBef>
              <a:spcAft>
                <a:spcPts val="0"/>
              </a:spcAft>
              <a:buSzPct val="100000"/>
              <a:buAutoNum type="arabicPeriod"/>
            </a:pPr>
            <a:r>
              <a:rPr lang="en" sz="2400"/>
              <a:t>Discuss! 5 min</a:t>
            </a:r>
          </a:p>
        </p:txBody>
      </p:sp>
      <p:sp>
        <p:nvSpPr>
          <p:cNvPr id="250" name="Shape 25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Agenda</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HOOK</a:t>
            </a:r>
          </a:p>
        </p:txBody>
      </p:sp>
      <p:sp>
        <p:nvSpPr>
          <p:cNvPr id="128" name="Shape 128"/>
          <p:cNvSpPr txBox="1"/>
          <p:nvPr>
            <p:ph idx="1" type="body"/>
          </p:nvPr>
        </p:nvSpPr>
        <p:spPr>
          <a:xfrm>
            <a:off x="878150" y="1027950"/>
            <a:ext cx="6993000" cy="4416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400"/>
              <a:t>Which of these items doesn’t belong?</a:t>
            </a:r>
          </a:p>
        </p:txBody>
      </p:sp>
      <p:pic>
        <p:nvPicPr>
          <p:cNvPr id="129" name="Shape 129"/>
          <p:cNvPicPr preferRelativeResize="0"/>
          <p:nvPr/>
        </p:nvPicPr>
        <p:blipFill>
          <a:blip r:embed="rId3">
            <a:alphaModFix/>
          </a:blip>
          <a:stretch>
            <a:fillRect/>
          </a:stretch>
        </p:blipFill>
        <p:spPr>
          <a:xfrm>
            <a:off x="783500" y="1819287"/>
            <a:ext cx="1809750" cy="2524125"/>
          </a:xfrm>
          <a:prstGeom prst="rect">
            <a:avLst/>
          </a:prstGeom>
          <a:noFill/>
          <a:ln>
            <a:noFill/>
          </a:ln>
        </p:spPr>
      </p:pic>
      <p:pic>
        <p:nvPicPr>
          <p:cNvPr id="130" name="Shape 130"/>
          <p:cNvPicPr preferRelativeResize="0"/>
          <p:nvPr/>
        </p:nvPicPr>
        <p:blipFill>
          <a:blip r:embed="rId4">
            <a:alphaModFix/>
          </a:blip>
          <a:stretch>
            <a:fillRect/>
          </a:stretch>
        </p:blipFill>
        <p:spPr>
          <a:xfrm>
            <a:off x="3345462" y="2009787"/>
            <a:ext cx="2143125" cy="2143125"/>
          </a:xfrm>
          <a:prstGeom prst="rect">
            <a:avLst/>
          </a:prstGeom>
          <a:noFill/>
          <a:ln>
            <a:noFill/>
          </a:ln>
        </p:spPr>
      </p:pic>
      <p:pic>
        <p:nvPicPr>
          <p:cNvPr id="131" name="Shape 131"/>
          <p:cNvPicPr preferRelativeResize="0"/>
          <p:nvPr/>
        </p:nvPicPr>
        <p:blipFill>
          <a:blip r:embed="rId5">
            <a:alphaModFix/>
          </a:blip>
          <a:stretch>
            <a:fillRect/>
          </a:stretch>
        </p:blipFill>
        <p:spPr>
          <a:xfrm>
            <a:off x="6196925" y="1903337"/>
            <a:ext cx="2114550" cy="216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Challenges - Choose 1</a:t>
            </a:r>
          </a:p>
        </p:txBody>
      </p:sp>
      <p:sp>
        <p:nvSpPr>
          <p:cNvPr id="256" name="Shape 256"/>
          <p:cNvSpPr txBox="1"/>
          <p:nvPr>
            <p:ph idx="1" type="body"/>
          </p:nvPr>
        </p:nvSpPr>
        <p:spPr>
          <a:xfrm>
            <a:off x="869700" y="907150"/>
            <a:ext cx="6993000" cy="3541800"/>
          </a:xfrm>
          <a:prstGeom prst="rect">
            <a:avLst/>
          </a:prstGeom>
        </p:spPr>
        <p:txBody>
          <a:bodyPr anchorCtr="0" anchor="t" bIns="91425" lIns="91425" rIns="91425" tIns="91425">
            <a:noAutofit/>
          </a:bodyPr>
          <a:lstStyle/>
          <a:p>
            <a:pPr indent="-381000" lvl="0" marL="457200" rtl="0">
              <a:lnSpc>
                <a:spcPct val="100000"/>
              </a:lnSpc>
              <a:spcBef>
                <a:spcPts val="0"/>
              </a:spcBef>
              <a:buSzPct val="100000"/>
            </a:pPr>
            <a:r>
              <a:rPr lang="en" sz="2400"/>
              <a:t>Whenever you press the B key, the sprite gets a little bigger. Whenever you press the S key, the sprite gets a little smaller.</a:t>
            </a:r>
          </a:p>
          <a:p>
            <a:pPr indent="-381000" lvl="0" marL="457200" rtl="0">
              <a:lnSpc>
                <a:spcPct val="100000"/>
              </a:lnSpc>
              <a:spcBef>
                <a:spcPts val="0"/>
              </a:spcBef>
              <a:buSzPct val="100000"/>
            </a:pPr>
            <a:r>
              <a:rPr lang="en" sz="2400"/>
              <a:t>Whenever two sprites collide, one of them says: “Excuse me.”</a:t>
            </a:r>
          </a:p>
          <a:p>
            <a:pPr indent="-381000" lvl="0" marL="457200" rtl="0">
              <a:lnSpc>
                <a:spcPct val="100000"/>
              </a:lnSpc>
              <a:spcBef>
                <a:spcPts val="0"/>
              </a:spcBef>
              <a:buSzPct val="100000"/>
            </a:pPr>
            <a:r>
              <a:rPr lang="en" sz="2400"/>
              <a:t>Whenever you click on a sprite, all other sprites do a dance.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Classroom Protocol - Mini-Presentation</a:t>
            </a:r>
          </a:p>
        </p:txBody>
      </p:sp>
      <p:sp>
        <p:nvSpPr>
          <p:cNvPr id="262" name="Shape 262"/>
          <p:cNvSpPr txBox="1"/>
          <p:nvPr>
            <p:ph idx="1" type="body"/>
          </p:nvPr>
        </p:nvSpPr>
        <p:spPr>
          <a:xfrm>
            <a:off x="869700" y="1007825"/>
            <a:ext cx="6993000" cy="3541800"/>
          </a:xfrm>
          <a:prstGeom prst="rect">
            <a:avLst/>
          </a:prstGeom>
        </p:spPr>
        <p:txBody>
          <a:bodyPr anchorCtr="0" anchor="t" bIns="91425" lIns="91425" rIns="91425" tIns="91425">
            <a:noAutofit/>
          </a:bodyPr>
          <a:lstStyle/>
          <a:p>
            <a:pPr indent="-381000" lvl="0" marL="457200" rtl="0">
              <a:lnSpc>
                <a:spcPct val="100000"/>
              </a:lnSpc>
              <a:spcBef>
                <a:spcPts val="0"/>
              </a:spcBef>
              <a:buSzPct val="100000"/>
            </a:pPr>
            <a:r>
              <a:rPr lang="en" sz="2400"/>
              <a:t>Split into groups of 4 or 5.</a:t>
            </a:r>
          </a:p>
          <a:p>
            <a:pPr indent="-381000" lvl="0" marL="457200" rtl="0">
              <a:lnSpc>
                <a:spcPct val="100000"/>
              </a:lnSpc>
              <a:spcBef>
                <a:spcPts val="0"/>
              </a:spcBef>
              <a:buSzPct val="100000"/>
            </a:pPr>
            <a:r>
              <a:rPr lang="en" sz="2400"/>
              <a:t>Have students identify whose birthday is coming up next. They will be first to present.</a:t>
            </a:r>
          </a:p>
          <a:p>
            <a:pPr indent="-381000" lvl="0" marL="457200" rtl="0">
              <a:lnSpc>
                <a:spcPct val="100000"/>
              </a:lnSpc>
              <a:spcBef>
                <a:spcPts val="0"/>
              </a:spcBef>
              <a:buSzPct val="100000"/>
            </a:pPr>
            <a:r>
              <a:rPr lang="en" sz="2400"/>
              <a:t>Set a timer for 30 seconds.</a:t>
            </a:r>
          </a:p>
          <a:p>
            <a:pPr indent="-381000" lvl="0" marL="457200" rtl="0">
              <a:lnSpc>
                <a:spcPct val="100000"/>
              </a:lnSpc>
              <a:spcBef>
                <a:spcPts val="0"/>
              </a:spcBef>
              <a:buSzPct val="100000"/>
            </a:pPr>
            <a:r>
              <a:rPr lang="en" sz="2400"/>
              <a:t>Allow the first set of students (one from each group) present their work to their group.</a:t>
            </a:r>
          </a:p>
          <a:p>
            <a:pPr indent="-381000" lvl="0" marL="457200" rtl="0">
              <a:lnSpc>
                <a:spcPct val="100000"/>
              </a:lnSpc>
              <a:spcBef>
                <a:spcPts val="0"/>
              </a:spcBef>
              <a:buSzPct val="100000"/>
            </a:pPr>
            <a:r>
              <a:rPr lang="en" sz="2400"/>
              <a:t>When the timer goes off, set it anew and instruct the next set starts.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a:t>
            </a:r>
          </a:p>
        </p:txBody>
      </p:sp>
      <p:sp>
        <p:nvSpPr>
          <p:cNvPr id="268" name="Shape 268"/>
          <p:cNvSpPr txBox="1"/>
          <p:nvPr>
            <p:ph idx="1" type="body"/>
          </p:nvPr>
        </p:nvSpPr>
        <p:spPr>
          <a:xfrm>
            <a:off x="869700" y="1007825"/>
            <a:ext cx="6993000" cy="3541800"/>
          </a:xfrm>
          <a:prstGeom prst="rect">
            <a:avLst/>
          </a:prstGeom>
        </p:spPr>
        <p:txBody>
          <a:bodyPr anchorCtr="0" anchor="t" bIns="91425" lIns="91425" rIns="91425" tIns="91425">
            <a:noAutofit/>
          </a:bodyPr>
          <a:lstStyle/>
          <a:p>
            <a:pPr indent="-381000" lvl="0" marL="457200" rtl="0">
              <a:lnSpc>
                <a:spcPct val="100000"/>
              </a:lnSpc>
              <a:spcBef>
                <a:spcPts val="0"/>
              </a:spcBef>
              <a:buSzPct val="100000"/>
            </a:pPr>
            <a:r>
              <a:rPr lang="en" sz="2400"/>
              <a:t>What new thing did you learn about Scratch? (Or, if you already know Scratch well, what thing do you think it is important or interesting to share?)</a:t>
            </a:r>
          </a:p>
          <a:p>
            <a:pPr indent="-381000" lvl="0" marL="457200" rtl="0">
              <a:lnSpc>
                <a:spcPct val="100000"/>
              </a:lnSpc>
              <a:spcBef>
                <a:spcPts val="0"/>
              </a:spcBef>
              <a:buSzPct val="100000"/>
            </a:pPr>
            <a:r>
              <a:rPr lang="en" sz="2400"/>
              <a:t>How does Scratch help students answer the essential questions?</a:t>
            </a:r>
          </a:p>
          <a:p>
            <a:pPr indent="-381000" lvl="1" marL="914400" rtl="0">
              <a:lnSpc>
                <a:spcPct val="100000"/>
              </a:lnSpc>
              <a:spcBef>
                <a:spcPts val="0"/>
              </a:spcBef>
              <a:buSzPct val="100000"/>
            </a:pPr>
            <a:r>
              <a:rPr lang="en" sz="2400"/>
              <a:t>What is Computer Science?</a:t>
            </a:r>
          </a:p>
          <a:p>
            <a:pPr indent="-381000" lvl="1" marL="914400" rtl="0">
              <a:lnSpc>
                <a:spcPct val="100000"/>
              </a:lnSpc>
              <a:spcBef>
                <a:spcPts val="0"/>
              </a:spcBef>
              <a:buSzPct val="100000"/>
            </a:pPr>
            <a:r>
              <a:rPr lang="en" sz="2400"/>
              <a:t>Who are Computer Scientists? </a:t>
            </a:r>
          </a:p>
          <a:p>
            <a:pPr lvl="0" rtl="0">
              <a:lnSpc>
                <a:spcPct val="100000"/>
              </a:lnSpc>
              <a:spcBef>
                <a:spcPts val="0"/>
              </a:spcBef>
              <a:buNone/>
            </a:pPr>
            <a:r>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274" name="Shape 274"/>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275" name="Shape 275"/>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76" name="Shape 276"/>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77" name="Shape 277"/>
          <p:cNvSpPr txBox="1"/>
          <p:nvPr/>
        </p:nvSpPr>
        <p:spPr>
          <a:xfrm>
            <a:off x="95250" y="371475"/>
            <a:ext cx="8896500" cy="762000"/>
          </a:xfrm>
          <a:prstGeom prst="rect">
            <a:avLst/>
          </a:prstGeom>
          <a:noFill/>
          <a:ln>
            <a:noFill/>
          </a:ln>
        </p:spPr>
        <p:txBody>
          <a:bodyPr anchorCtr="0" anchor="ctr" bIns="91425" lIns="91425" rIns="91425" tIns="91425">
            <a:noAutofit/>
          </a:bodyPr>
          <a:lstStyle/>
          <a:p>
            <a:pPr lv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Scratch - Why?</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0"/>
              </a:spcAft>
              <a:buSzPct val="100000"/>
              <a:buAutoNum type="arabicPeriod"/>
            </a:pPr>
            <a:r>
              <a:rPr lang="en" sz="2400"/>
              <a:t>Hook / Objectives / Overview - 5 min</a:t>
            </a:r>
          </a:p>
          <a:p>
            <a:pPr indent="-381000" lvl="0" marL="457200" marR="0" rtl="0" algn="l">
              <a:lnSpc>
                <a:spcPct val="100000"/>
              </a:lnSpc>
              <a:spcBef>
                <a:spcPts val="0"/>
              </a:spcBef>
              <a:spcAft>
                <a:spcPts val="0"/>
              </a:spcAft>
              <a:buSzPct val="100000"/>
              <a:buAutoNum type="arabicPeriod"/>
            </a:pPr>
            <a:r>
              <a:rPr lang="en" sz="2400"/>
              <a:t>Scratch project example - 5 min</a:t>
            </a:r>
          </a:p>
          <a:p>
            <a:pPr indent="-381000" lvl="0" marL="457200" marR="0" rtl="0" algn="l">
              <a:lnSpc>
                <a:spcPct val="100000"/>
              </a:lnSpc>
              <a:spcBef>
                <a:spcPts val="0"/>
              </a:spcBef>
              <a:spcAft>
                <a:spcPts val="0"/>
              </a:spcAft>
              <a:buSzPct val="100000"/>
              <a:buAutoNum type="arabicPeriod"/>
            </a:pPr>
            <a:r>
              <a:rPr lang="en" sz="2400"/>
              <a:t>Discussion - 5 min</a:t>
            </a:r>
          </a:p>
        </p:txBody>
      </p:sp>
      <p:sp>
        <p:nvSpPr>
          <p:cNvPr id="283" name="Shape 28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Agenda</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81000" lvl="0" marL="457200" marR="0" rtl="0" algn="l">
              <a:lnSpc>
                <a:spcPct val="100000"/>
              </a:lnSpc>
              <a:spcBef>
                <a:spcPts val="0"/>
              </a:spcBef>
              <a:spcAft>
                <a:spcPts val="0"/>
              </a:spcAft>
              <a:buSzPct val="100000"/>
            </a:pPr>
            <a:r>
              <a:rPr lang="en" sz="2400"/>
              <a:t>Give at least one reason Scratch is awesome</a:t>
            </a:r>
          </a:p>
          <a:p>
            <a:pPr indent="-381000" lvl="0" marL="457200" marR="0" rtl="0" algn="l">
              <a:lnSpc>
                <a:spcPct val="100000"/>
              </a:lnSpc>
              <a:spcBef>
                <a:spcPts val="0"/>
              </a:spcBef>
              <a:spcAft>
                <a:spcPts val="0"/>
              </a:spcAft>
              <a:buSzPct val="100000"/>
            </a:pPr>
            <a:r>
              <a:rPr lang="en" sz="2400"/>
              <a:t>Give at least one reason why Girls Who Code uses Scratch</a:t>
            </a:r>
          </a:p>
        </p:txBody>
      </p:sp>
      <p:sp>
        <p:nvSpPr>
          <p:cNvPr id="289" name="Shape 289"/>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OBJECTIVES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lang="en" sz="2400" u="sng">
                <a:solidFill>
                  <a:schemeClr val="hlink"/>
                </a:solidFill>
                <a:hlinkClick r:id="rId3"/>
              </a:rPr>
              <a:t>https://scratch.mit.edu/projects/120001186</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lang="en" sz="2400"/>
              <a:t>Questions:</a:t>
            </a:r>
          </a:p>
          <a:p>
            <a:pPr indent="-381000" lvl="0" marL="457200" marR="0" rtl="0" algn="l">
              <a:lnSpc>
                <a:spcPct val="100000"/>
              </a:lnSpc>
              <a:spcBef>
                <a:spcPts val="0"/>
              </a:spcBef>
              <a:spcAft>
                <a:spcPts val="0"/>
              </a:spcAft>
              <a:buSzPct val="100000"/>
            </a:pPr>
            <a:r>
              <a:rPr lang="en" sz="2400"/>
              <a:t>Why does bubble103 love Scratch?</a:t>
            </a:r>
          </a:p>
          <a:p>
            <a:pPr indent="-381000" lvl="0" marL="457200" marR="0" rtl="0" algn="l">
              <a:lnSpc>
                <a:spcPct val="100000"/>
              </a:lnSpc>
              <a:spcBef>
                <a:spcPts val="0"/>
              </a:spcBef>
              <a:spcAft>
                <a:spcPts val="0"/>
              </a:spcAft>
              <a:buSzPct val="100000"/>
            </a:pPr>
            <a:r>
              <a:rPr lang="en" sz="2400"/>
              <a:t>Check out the programming. What programming concepts did bubble103 have to use in order to create this program?</a:t>
            </a:r>
          </a:p>
          <a:p>
            <a:pPr indent="-381000" lvl="0" marL="457200" marR="0" rtl="0" algn="l">
              <a:lnSpc>
                <a:spcPct val="100000"/>
              </a:lnSpc>
              <a:spcBef>
                <a:spcPts val="0"/>
              </a:spcBef>
              <a:spcAft>
                <a:spcPts val="0"/>
              </a:spcAft>
              <a:buSzPct val="100000"/>
            </a:pPr>
            <a:r>
              <a:rPr lang="en" sz="2400"/>
              <a:t>Did anything surprise you about this project?</a:t>
            </a:r>
          </a:p>
        </p:txBody>
      </p:sp>
      <p:sp>
        <p:nvSpPr>
          <p:cNvPr id="295" name="Shape 29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Scratch Project Example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rgbClr val="000000"/>
              </a:buClr>
              <a:buSzPct val="45833"/>
              <a:buFont typeface="Arial"/>
              <a:buNone/>
            </a:pPr>
            <a:r>
              <a:rPr b="1" i="1" lang="en" sz="2400"/>
              <a:t>By the end of this session, GTWBAT:</a:t>
            </a:r>
          </a:p>
          <a:p>
            <a:pPr lvl="0" rtl="0">
              <a:lnSpc>
                <a:spcPct val="100000"/>
              </a:lnSpc>
              <a:spcBef>
                <a:spcPts val="0"/>
              </a:spcBef>
              <a:buClr>
                <a:srgbClr val="000000"/>
              </a:buClr>
              <a:buSzPct val="45833"/>
              <a:buFont typeface="Arial"/>
              <a:buNone/>
            </a:pPr>
            <a:r>
              <a:t/>
            </a:r>
            <a:endParaRPr sz="2400"/>
          </a:p>
          <a:p>
            <a:pPr indent="-381000" lvl="0" marL="457200" rtl="0">
              <a:lnSpc>
                <a:spcPct val="100000"/>
              </a:lnSpc>
              <a:spcBef>
                <a:spcPts val="0"/>
              </a:spcBef>
              <a:buSzPct val="100000"/>
            </a:pPr>
            <a:r>
              <a:rPr lang="en" sz="2400"/>
              <a:t>Give at least one reason Scratch is awesome</a:t>
            </a:r>
          </a:p>
          <a:p>
            <a:pPr indent="-381000" lvl="0" marL="457200" rtl="0">
              <a:lnSpc>
                <a:spcPct val="100000"/>
              </a:lnSpc>
              <a:spcBef>
                <a:spcPts val="0"/>
              </a:spcBef>
              <a:buSzPct val="100000"/>
            </a:pPr>
            <a:r>
              <a:rPr lang="en" sz="2400"/>
              <a:t>Give at least one reason why Girls Who Code uses Scratch</a:t>
            </a:r>
          </a:p>
          <a:p>
            <a:pPr lvl="0" rtl="0">
              <a:lnSpc>
                <a:spcPct val="100000"/>
              </a:lnSpc>
              <a:spcBef>
                <a:spcPts val="0"/>
              </a:spcBef>
              <a:buNone/>
            </a:pPr>
            <a:r>
              <a:t/>
            </a:r>
            <a:endParaRPr b="1" i="1" sz="2400"/>
          </a:p>
          <a:p>
            <a:pPr lvl="0" rtl="0">
              <a:lnSpc>
                <a:spcPct val="100000"/>
              </a:lnSpc>
              <a:spcBef>
                <a:spcPts val="0"/>
              </a:spcBef>
              <a:buClr>
                <a:schemeClr val="dk1"/>
              </a:buClr>
              <a:buSzPct val="45833"/>
              <a:buFont typeface="Arial"/>
              <a:buNone/>
            </a:pPr>
            <a:r>
              <a:t/>
            </a:r>
            <a:endParaRPr sz="2400"/>
          </a:p>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301" name="Shape 30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HOW DID WE DO?</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sz="1800"/>
          </a:p>
        </p:txBody>
      </p:sp>
      <p:sp>
        <p:nvSpPr>
          <p:cNvPr id="307" name="Shape 30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THANK YOU!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313" name="Shape 313"/>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314" name="Shape 314"/>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15" name="Shape 315"/>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16" name="Shape 316"/>
          <p:cNvSpPr txBox="1"/>
          <p:nvPr/>
        </p:nvSpPr>
        <p:spPr>
          <a:xfrm>
            <a:off x="95250" y="371475"/>
            <a:ext cx="8896500" cy="762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Scratch - Lots of ways to explore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38" name="Shape 13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CONTENT IN CONTEXT</a:t>
            </a:r>
          </a:p>
        </p:txBody>
      </p:sp>
      <p:pic>
        <p:nvPicPr>
          <p:cNvPr id="139" name="Shape 13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40" name="Shape 140"/>
          <p:cNvSpPr/>
          <p:nvPr/>
        </p:nvSpPr>
        <p:spPr>
          <a:xfrm>
            <a:off x="906950" y="1205250"/>
            <a:ext cx="2094600" cy="1590900"/>
          </a:xfrm>
          <a:prstGeom prst="homePlate">
            <a:avLst>
              <a:gd fmla="val 36114"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1: </a:t>
            </a:r>
            <a:r>
              <a:rPr lang="en">
                <a:solidFill>
                  <a:srgbClr val="01426A"/>
                </a:solidFill>
                <a:latin typeface="Open Sans"/>
                <a:ea typeface="Open Sans"/>
                <a:cs typeface="Open Sans"/>
                <a:sym typeface="Open Sans"/>
              </a:rPr>
              <a:t>Fundamentals</a:t>
            </a:r>
          </a:p>
        </p:txBody>
      </p:sp>
      <p:sp>
        <p:nvSpPr>
          <p:cNvPr id="141" name="Shape 141"/>
          <p:cNvSpPr/>
          <p:nvPr/>
        </p:nvSpPr>
        <p:spPr>
          <a:xfrm>
            <a:off x="2571775" y="12168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2: </a:t>
            </a:r>
            <a:r>
              <a:rPr lang="en">
                <a:solidFill>
                  <a:srgbClr val="01426A"/>
                </a:solidFill>
                <a:latin typeface="Open Sans"/>
                <a:ea typeface="Open Sans"/>
                <a:cs typeface="Open Sans"/>
                <a:sym typeface="Open Sans"/>
              </a:rPr>
              <a:t>Applications</a:t>
            </a:r>
          </a:p>
        </p:txBody>
      </p:sp>
      <p:sp>
        <p:nvSpPr>
          <p:cNvPr id="142" name="Shape 142"/>
          <p:cNvSpPr/>
          <p:nvPr/>
        </p:nvSpPr>
        <p:spPr>
          <a:xfrm>
            <a:off x="4553575" y="12168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3: </a:t>
            </a:r>
            <a:r>
              <a:rPr lang="en">
                <a:solidFill>
                  <a:srgbClr val="01426A"/>
                </a:solidFill>
                <a:latin typeface="Open Sans"/>
                <a:ea typeface="Open Sans"/>
                <a:cs typeface="Open Sans"/>
                <a:sym typeface="Open Sans"/>
              </a:rPr>
              <a:t>Advanced Topics</a:t>
            </a:r>
          </a:p>
        </p:txBody>
      </p:sp>
      <p:sp>
        <p:nvSpPr>
          <p:cNvPr id="143" name="Shape 143"/>
          <p:cNvSpPr/>
          <p:nvPr/>
        </p:nvSpPr>
        <p:spPr>
          <a:xfrm>
            <a:off x="6545775" y="12168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4: </a:t>
            </a:r>
          </a:p>
          <a:p>
            <a:pPr lvl="0" rtl="0" algn="ctr">
              <a:spcBef>
                <a:spcPts val="0"/>
              </a:spcBef>
              <a:buNone/>
            </a:pPr>
            <a:r>
              <a:rPr lang="en">
                <a:solidFill>
                  <a:srgbClr val="01426A"/>
                </a:solidFill>
                <a:latin typeface="Open Sans"/>
                <a:ea typeface="Open Sans"/>
                <a:cs typeface="Open Sans"/>
                <a:sym typeface="Open Sans"/>
              </a:rPr>
              <a:t>Final Projects</a:t>
            </a:r>
          </a:p>
        </p:txBody>
      </p:sp>
      <p:sp>
        <p:nvSpPr>
          <p:cNvPr id="144" name="Shape 144"/>
          <p:cNvSpPr/>
          <p:nvPr/>
        </p:nvSpPr>
        <p:spPr>
          <a:xfrm>
            <a:off x="1577450" y="3193700"/>
            <a:ext cx="4929000" cy="1433100"/>
          </a:xfrm>
          <a:prstGeom prst="wedgeRectCallout">
            <a:avLst>
              <a:gd fmla="val -40075" name="adj1"/>
              <a:gd fmla="val -79495" name="adj2"/>
            </a:avLst>
          </a:prstGeom>
          <a:noFill/>
          <a:ln cap="flat" cmpd="sng" w="38100">
            <a:solidFill>
              <a:srgbClr val="FDDD41"/>
            </a:solidFill>
            <a:prstDash val="solid"/>
            <a:round/>
            <a:headEnd len="med" w="med" type="none"/>
            <a:tailEnd len="med" w="med" type="none"/>
          </a:ln>
        </p:spPr>
        <p:txBody>
          <a:bodyPr anchorCtr="0" anchor="ctr" bIns="91425" lIns="91425" rIns="91425" tIns="91425">
            <a:noAutofit/>
          </a:bodyPr>
          <a:lstStyle/>
          <a:p>
            <a:pPr indent="-228600" lvl="0" marL="457200">
              <a:spcBef>
                <a:spcPts val="0"/>
              </a:spcBef>
              <a:buClr>
                <a:srgbClr val="01426A"/>
              </a:buClr>
              <a:buFont typeface="Open Sans"/>
              <a:buChar char="●"/>
            </a:pPr>
            <a:r>
              <a:rPr b="1" lang="en">
                <a:solidFill>
                  <a:srgbClr val="01426A"/>
                </a:solidFill>
                <a:latin typeface="Open Sans"/>
                <a:ea typeface="Open Sans"/>
                <a:cs typeface="Open Sans"/>
                <a:sym typeface="Open Sans"/>
              </a:rPr>
              <a:t>When?: </a:t>
            </a:r>
            <a:r>
              <a:rPr lang="en">
                <a:solidFill>
                  <a:srgbClr val="01426A"/>
                </a:solidFill>
                <a:latin typeface="Open Sans"/>
                <a:ea typeface="Open Sans"/>
                <a:cs typeface="Open Sans"/>
                <a:sym typeface="Open Sans"/>
              </a:rPr>
              <a:t>Week 1</a:t>
            </a:r>
          </a:p>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Why?: </a:t>
            </a:r>
            <a:r>
              <a:rPr lang="en">
                <a:solidFill>
                  <a:srgbClr val="01426A"/>
                </a:solidFill>
                <a:latin typeface="Open Sans"/>
                <a:ea typeface="Open Sans"/>
                <a:cs typeface="Open Sans"/>
                <a:sym typeface="Open Sans"/>
              </a:rPr>
              <a:t>No syntax errors, just logic. Vibrant online community.</a:t>
            </a:r>
          </a:p>
          <a:p>
            <a:pPr indent="-228600" lvl="0" marL="457200">
              <a:spcBef>
                <a:spcPts val="0"/>
              </a:spcBef>
              <a:buClr>
                <a:srgbClr val="01426A"/>
              </a:buClr>
              <a:buFont typeface="Open Sans"/>
              <a:buChar char="●"/>
            </a:pPr>
            <a:r>
              <a:rPr b="1" lang="en">
                <a:solidFill>
                  <a:srgbClr val="01426A"/>
                </a:solidFill>
                <a:latin typeface="Open Sans"/>
                <a:ea typeface="Open Sans"/>
                <a:cs typeface="Open Sans"/>
                <a:sym typeface="Open Sans"/>
              </a:rPr>
              <a:t>Related Project?: </a:t>
            </a:r>
            <a:r>
              <a:rPr lang="en">
                <a:solidFill>
                  <a:srgbClr val="01426A"/>
                </a:solidFill>
                <a:latin typeface="Open Sans"/>
                <a:ea typeface="Open Sans"/>
                <a:cs typeface="Open Sans"/>
                <a:sym typeface="Open Sans"/>
              </a:rPr>
              <a:t>Side Scroller</a:t>
            </a:r>
          </a:p>
        </p:txBody>
      </p:sp>
      <p:sp>
        <p:nvSpPr>
          <p:cNvPr id="145" name="Shape 145"/>
          <p:cNvSpPr/>
          <p:nvPr/>
        </p:nvSpPr>
        <p:spPr>
          <a:xfrm rot="-525959">
            <a:off x="1018780" y="1242830"/>
            <a:ext cx="527562" cy="449534"/>
          </a:xfrm>
          <a:prstGeom prst="star5">
            <a:avLst>
              <a:gd fmla="val 26401" name="adj"/>
              <a:gd fmla="val 105146" name="hf"/>
              <a:gd fmla="val 110557" name="vf"/>
            </a:avLst>
          </a:prstGeom>
          <a:solidFill>
            <a:srgbClr val="FDDD41"/>
          </a:solidFill>
          <a:ln cap="flat" cmpd="sng" w="3810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ppt_w</p:attrName>
                                        </p:attrNameLst>
                                      </p:cBhvr>
                                      <p:tavLst>
                                        <p:tav fmla="" tm="0">
                                          <p:val>
                                            <p:strVal val="0"/>
                                          </p:val>
                                        </p:tav>
                                        <p:tav fmla="" tm="100000">
                                          <p:val>
                                            <p:strVal val="#ppt_w"/>
                                          </p:val>
                                        </p:tav>
                                      </p:tavLst>
                                    </p:anim>
                                    <p:anim calcmode="lin" valueType="num">
                                      <p:cBhvr additive="base">
                                        <p:cTn dur="500"/>
                                        <p:tgtEl>
                                          <p:spTgt spid="14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HOOK</a:t>
            </a:r>
          </a:p>
        </p:txBody>
      </p:sp>
      <p:sp>
        <p:nvSpPr>
          <p:cNvPr id="322" name="Shape 322"/>
          <p:cNvSpPr txBox="1"/>
          <p:nvPr>
            <p:ph idx="1" type="body"/>
          </p:nvPr>
        </p:nvSpPr>
        <p:spPr>
          <a:xfrm>
            <a:off x="869700" y="907150"/>
            <a:ext cx="6993000" cy="4416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b="1" i="1" lang="en" sz="2400"/>
              <a:t>How does Scratch do these things?</a:t>
            </a:r>
          </a:p>
          <a:p>
            <a:pPr lvl="0" marR="0" rtl="0" algn="l">
              <a:lnSpc>
                <a:spcPct val="100000"/>
              </a:lnSpc>
              <a:spcBef>
                <a:spcPts val="0"/>
              </a:spcBef>
              <a:spcAft>
                <a:spcPts val="0"/>
              </a:spcAft>
              <a:buNone/>
            </a:pPr>
            <a:r>
              <a:rPr lang="en" sz="2400"/>
              <a:t>1) </a:t>
            </a:r>
            <a:r>
              <a:rPr lang="en" sz="2400">
                <a:solidFill>
                  <a:srgbClr val="F4364C"/>
                </a:solidFill>
              </a:rPr>
              <a:t>Constructionism</a:t>
            </a:r>
            <a:r>
              <a:rPr lang="en" sz="2400"/>
              <a:t> - learning through building</a:t>
            </a:r>
          </a:p>
          <a:p>
            <a:pPr lvl="0" marR="0" rtl="0" algn="l">
              <a:lnSpc>
                <a:spcPct val="100000"/>
              </a:lnSpc>
              <a:spcBef>
                <a:spcPts val="0"/>
              </a:spcBef>
              <a:spcAft>
                <a:spcPts val="0"/>
              </a:spcAft>
              <a:buNone/>
            </a:pPr>
            <a:r>
              <a:rPr lang="en" sz="2400"/>
              <a:t>2) </a:t>
            </a:r>
            <a:r>
              <a:rPr lang="en" sz="2400">
                <a:solidFill>
                  <a:srgbClr val="F4364C"/>
                </a:solidFill>
              </a:rPr>
              <a:t>Objects to Think With</a:t>
            </a:r>
            <a:r>
              <a:rPr lang="en" sz="2400"/>
              <a:t> - we learn through the objects around us</a:t>
            </a:r>
          </a:p>
          <a:p>
            <a:pPr lvl="0" marR="0" rtl="0" algn="l">
              <a:lnSpc>
                <a:spcPct val="100000"/>
              </a:lnSpc>
              <a:spcBef>
                <a:spcPts val="0"/>
              </a:spcBef>
              <a:spcAft>
                <a:spcPts val="0"/>
              </a:spcAft>
              <a:buNone/>
            </a:pPr>
            <a:r>
              <a:rPr lang="en" sz="2400"/>
              <a:t>3) </a:t>
            </a:r>
            <a:r>
              <a:rPr lang="en" sz="2400">
                <a:solidFill>
                  <a:srgbClr val="F4364C"/>
                </a:solidFill>
              </a:rPr>
              <a:t>Powerful Ideas</a:t>
            </a:r>
            <a:r>
              <a:rPr lang="en" sz="2400"/>
              <a:t> - such as debugging</a:t>
            </a:r>
          </a:p>
          <a:p>
            <a:pPr lvl="0" marR="0" rtl="0" algn="l">
              <a:lnSpc>
                <a:spcPct val="100000"/>
              </a:lnSpc>
              <a:spcBef>
                <a:spcPts val="0"/>
              </a:spcBef>
              <a:spcAft>
                <a:spcPts val="0"/>
              </a:spcAft>
              <a:buNone/>
            </a:pPr>
            <a:r>
              <a:rPr lang="en" sz="2400"/>
              <a:t>4) </a:t>
            </a:r>
            <a:r>
              <a:rPr lang="en" sz="2400">
                <a:solidFill>
                  <a:srgbClr val="F4364C"/>
                </a:solidFill>
              </a:rPr>
              <a:t>Samba Schools</a:t>
            </a:r>
            <a:r>
              <a:rPr lang="en" sz="2400"/>
              <a:t> - learn with and through community</a:t>
            </a:r>
          </a:p>
          <a:p>
            <a:pPr lvl="0" marR="0" rtl="0" algn="l">
              <a:lnSpc>
                <a:spcPct val="100000"/>
              </a:lnSpc>
              <a:spcBef>
                <a:spcPts val="0"/>
              </a:spcBef>
              <a:spcAft>
                <a:spcPts val="0"/>
              </a:spcAft>
              <a:buNone/>
            </a:pPr>
            <a:r>
              <a:rPr lang="en" sz="2400"/>
              <a:t>5) </a:t>
            </a:r>
            <a:r>
              <a:rPr lang="en" sz="2400">
                <a:solidFill>
                  <a:srgbClr val="F4364C"/>
                </a:solidFill>
              </a:rPr>
              <a:t>Hard Fun</a:t>
            </a:r>
            <a:r>
              <a:rPr lang="en" sz="2400"/>
              <a:t> - students like hard things… as long as they’re fun.</a:t>
            </a:r>
          </a:p>
          <a:p>
            <a:pPr lvl="0" marR="0" rtl="0" algn="l">
              <a:lnSpc>
                <a:spcPct val="100000"/>
              </a:lnSpc>
              <a:spcBef>
                <a:spcPts val="0"/>
              </a:spcBef>
              <a:spcAft>
                <a:spcPts val="0"/>
              </a:spcAft>
              <a:buNone/>
            </a:pPr>
            <a:r>
              <a:rPr lang="en" sz="2400"/>
              <a:t>6) </a:t>
            </a:r>
            <a:r>
              <a:rPr lang="en" sz="2400">
                <a:solidFill>
                  <a:srgbClr val="F4364C"/>
                </a:solidFill>
              </a:rPr>
              <a:t>Epistemological Pluralism</a:t>
            </a:r>
            <a:r>
              <a:rPr lang="en" sz="2400"/>
              <a:t> - many ways to learn things.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0"/>
              </a:spcAft>
              <a:buSzPct val="100000"/>
              <a:buAutoNum type="arabicPeriod"/>
            </a:pPr>
            <a:r>
              <a:rPr lang="en" sz="2400"/>
              <a:t>Hook / Objectives - 2 min</a:t>
            </a:r>
          </a:p>
          <a:p>
            <a:pPr indent="-381000" lvl="0" marL="457200" marR="0" rtl="0" algn="l">
              <a:lnSpc>
                <a:spcPct val="100000"/>
              </a:lnSpc>
              <a:spcBef>
                <a:spcPts val="0"/>
              </a:spcBef>
              <a:spcAft>
                <a:spcPts val="0"/>
              </a:spcAft>
              <a:buSzPct val="100000"/>
              <a:buAutoNum type="arabicPeriod"/>
            </a:pPr>
            <a:r>
              <a:rPr lang="en" sz="2400"/>
              <a:t>Paddle Ball Challenge - 8 min</a:t>
            </a:r>
          </a:p>
          <a:p>
            <a:pPr indent="-381000" lvl="0" marL="457200" marR="0" rtl="0" algn="l">
              <a:lnSpc>
                <a:spcPct val="100000"/>
              </a:lnSpc>
              <a:spcBef>
                <a:spcPts val="0"/>
              </a:spcBef>
              <a:spcAft>
                <a:spcPts val="0"/>
              </a:spcAft>
              <a:buSzPct val="100000"/>
              <a:buAutoNum type="arabicPeriod"/>
            </a:pPr>
            <a:r>
              <a:rPr lang="en" sz="2400"/>
              <a:t>Show Sarah’s solution - 1 min</a:t>
            </a:r>
          </a:p>
          <a:p>
            <a:pPr indent="-381000" lvl="0" marL="457200" marR="0" rtl="0" algn="l">
              <a:lnSpc>
                <a:spcPct val="100000"/>
              </a:lnSpc>
              <a:spcBef>
                <a:spcPts val="0"/>
              </a:spcBef>
              <a:spcAft>
                <a:spcPts val="0"/>
              </a:spcAft>
              <a:buSzPct val="100000"/>
              <a:buAutoNum type="arabicPeriod"/>
            </a:pPr>
            <a:r>
              <a:rPr lang="en" sz="2400"/>
              <a:t>Closing - 2 min</a:t>
            </a:r>
          </a:p>
        </p:txBody>
      </p:sp>
      <p:sp>
        <p:nvSpPr>
          <p:cNvPr id="328" name="Shape 328"/>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Agenda</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Paddle Ball </a:t>
            </a:r>
          </a:p>
          <a:p>
            <a:pPr lvl="0" rtl="0">
              <a:lnSpc>
                <a:spcPct val="100000"/>
              </a:lnSpc>
              <a:spcBef>
                <a:spcPts val="0"/>
              </a:spcBef>
              <a:buClr>
                <a:schemeClr val="dk1"/>
              </a:buClr>
              <a:buSzPct val="45833"/>
              <a:buFont typeface="Arial"/>
              <a:buNone/>
            </a:pPr>
            <a:r>
              <a:t/>
            </a:r>
            <a:endParaRPr sz="2400"/>
          </a:p>
          <a:p>
            <a:pPr indent="-381000" lvl="0" marL="457200" rtl="0">
              <a:lnSpc>
                <a:spcPct val="100000"/>
              </a:lnSpc>
              <a:spcBef>
                <a:spcPts val="0"/>
              </a:spcBef>
              <a:buSzPct val="100000"/>
            </a:pPr>
            <a:r>
              <a:rPr lang="en" sz="2400"/>
              <a:t>Start with this </a:t>
            </a:r>
            <a:r>
              <a:rPr lang="en" sz="2400" u="sng">
                <a:solidFill>
                  <a:schemeClr val="hlink"/>
                </a:solidFill>
                <a:hlinkClick r:id="rId3"/>
              </a:rPr>
              <a:t>starter code</a:t>
            </a:r>
          </a:p>
          <a:p>
            <a:pPr indent="-381000" lvl="0" marL="457200" rtl="0">
              <a:lnSpc>
                <a:spcPct val="100000"/>
              </a:lnSpc>
              <a:spcBef>
                <a:spcPts val="0"/>
              </a:spcBef>
              <a:buSzPct val="100000"/>
            </a:pPr>
            <a:r>
              <a:rPr lang="en" sz="2400"/>
              <a:t>Make the bouncing ball code easier to read - use “More blocks” functions</a:t>
            </a:r>
          </a:p>
          <a:p>
            <a:pPr indent="-381000" lvl="0" marL="457200" rtl="0">
              <a:lnSpc>
                <a:spcPct val="100000"/>
              </a:lnSpc>
              <a:spcBef>
                <a:spcPts val="0"/>
              </a:spcBef>
              <a:buSzPct val="100000"/>
            </a:pPr>
            <a:r>
              <a:rPr lang="en" sz="2400"/>
              <a:t>Make the paddles move up and down</a:t>
            </a:r>
          </a:p>
          <a:p>
            <a:pPr indent="-381000" lvl="0" marL="457200" rtl="0">
              <a:lnSpc>
                <a:spcPct val="100000"/>
              </a:lnSpc>
              <a:spcBef>
                <a:spcPts val="0"/>
              </a:spcBef>
              <a:buSzPct val="100000"/>
            </a:pPr>
            <a:r>
              <a:rPr lang="en" sz="2400"/>
              <a:t>Make sure the paddles don’t move off the screen</a:t>
            </a:r>
          </a:p>
          <a:p>
            <a:pPr lvl="0" rtl="0">
              <a:lnSpc>
                <a:spcPct val="100000"/>
              </a:lnSpc>
              <a:spcBef>
                <a:spcPts val="0"/>
              </a:spcBef>
              <a:buNone/>
            </a:pPr>
            <a:r>
              <a:t/>
            </a:r>
            <a:endParaRPr sz="2400"/>
          </a:p>
          <a:p>
            <a:pPr lvl="0" rtl="0">
              <a:lnSpc>
                <a:spcPct val="100000"/>
              </a:lnSpc>
              <a:spcBef>
                <a:spcPts val="0"/>
              </a:spcBef>
              <a:buClr>
                <a:schemeClr val="dk1"/>
              </a:buClr>
              <a:buSzPct val="45833"/>
              <a:buFont typeface="Arial"/>
              <a:buNone/>
            </a:pPr>
            <a:r>
              <a:t/>
            </a:r>
            <a:endParaRPr sz="2400"/>
          </a:p>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334" name="Shape 33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Challenge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Paddle Ball </a:t>
            </a:r>
          </a:p>
          <a:p>
            <a:pPr lvl="0" rtl="0">
              <a:lnSpc>
                <a:spcPct val="100000"/>
              </a:lnSpc>
              <a:spcBef>
                <a:spcPts val="0"/>
              </a:spcBef>
              <a:buClr>
                <a:schemeClr val="dk1"/>
              </a:buClr>
              <a:buSzPct val="45833"/>
              <a:buFont typeface="Arial"/>
              <a:buNone/>
            </a:pPr>
            <a:r>
              <a:t/>
            </a:r>
            <a:endParaRPr sz="2400"/>
          </a:p>
          <a:p>
            <a:pPr indent="-381000" lvl="0" marL="457200" rtl="0">
              <a:lnSpc>
                <a:spcPct val="100000"/>
              </a:lnSpc>
              <a:spcBef>
                <a:spcPts val="0"/>
              </a:spcBef>
              <a:buSzPct val="100000"/>
            </a:pPr>
            <a:r>
              <a:rPr lang="en" sz="2400"/>
              <a:t>Sarah’s </a:t>
            </a:r>
            <a:r>
              <a:rPr lang="en" sz="2400" u="sng">
                <a:solidFill>
                  <a:schemeClr val="hlink"/>
                </a:solidFill>
                <a:hlinkClick r:id="rId3"/>
              </a:rPr>
              <a:t>code</a:t>
            </a:r>
          </a:p>
          <a:p>
            <a:pPr lvl="0" rtl="0">
              <a:lnSpc>
                <a:spcPct val="100000"/>
              </a:lnSpc>
              <a:spcBef>
                <a:spcPts val="0"/>
              </a:spcBef>
              <a:buNone/>
            </a:pPr>
            <a:r>
              <a:t/>
            </a:r>
            <a:endParaRPr sz="2400"/>
          </a:p>
          <a:p>
            <a:pPr lvl="0" rtl="0">
              <a:lnSpc>
                <a:spcPct val="100000"/>
              </a:lnSpc>
              <a:spcBef>
                <a:spcPts val="0"/>
              </a:spcBef>
              <a:buClr>
                <a:schemeClr val="dk1"/>
              </a:buClr>
              <a:buSzPct val="45833"/>
              <a:buFont typeface="Arial"/>
              <a:buNone/>
            </a:pPr>
            <a:r>
              <a:t/>
            </a:r>
            <a:endParaRPr sz="2400"/>
          </a:p>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340" name="Shape 34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Challenge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REFLECTION: BIG PICTURE</a:t>
            </a:r>
          </a:p>
        </p:txBody>
      </p:sp>
      <p:sp>
        <p:nvSpPr>
          <p:cNvPr id="346" name="Shape 346"/>
          <p:cNvSpPr txBox="1"/>
          <p:nvPr/>
        </p:nvSpPr>
        <p:spPr>
          <a:xfrm>
            <a:off x="1024750" y="1103600"/>
            <a:ext cx="7311300" cy="33108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Discuss with a partner:</a:t>
            </a:r>
          </a:p>
          <a:p>
            <a:pPr lvl="0" rtl="0">
              <a:spcBef>
                <a:spcPts val="0"/>
              </a:spcBef>
              <a:buNone/>
            </a:pPr>
            <a:r>
              <a:t/>
            </a:r>
            <a:endParaRPr b="1" sz="1800">
              <a:solidFill>
                <a:srgbClr val="01426A"/>
              </a:solidFill>
              <a:latin typeface="Open Sans"/>
              <a:ea typeface="Open Sans"/>
              <a:cs typeface="Open Sans"/>
              <a:sym typeface="Open Sans"/>
            </a:endParaRPr>
          </a:p>
          <a:p>
            <a:pPr indent="-342900" lvl="0" marL="457200" rtl="0">
              <a:spcBef>
                <a:spcPts val="0"/>
              </a:spcBef>
              <a:spcAft>
                <a:spcPts val="0"/>
              </a:spcAft>
              <a:buClr>
                <a:srgbClr val="01426A"/>
              </a:buClr>
              <a:buSzPct val="100000"/>
              <a:buFont typeface="Open Sans"/>
              <a:buChar char="●"/>
            </a:pPr>
            <a:r>
              <a:rPr b="1" lang="en" sz="1800">
                <a:solidFill>
                  <a:srgbClr val="01426A"/>
                </a:solidFill>
                <a:latin typeface="Open Sans"/>
                <a:ea typeface="Open Sans"/>
                <a:cs typeface="Open Sans"/>
                <a:sym typeface="Open Sans"/>
              </a:rPr>
              <a:t>How might learning about Scratch inform or change a student’s answer to one of the Essential Questions below?</a:t>
            </a:r>
          </a:p>
          <a:p>
            <a:pPr indent="-342900" lvl="1" marL="914400" rtl="0">
              <a:spcBef>
                <a:spcPts val="0"/>
              </a:spcBef>
              <a:spcAft>
                <a:spcPts val="0"/>
              </a:spcAft>
              <a:buClr>
                <a:srgbClr val="01426A"/>
              </a:buClr>
              <a:buSzPct val="100000"/>
              <a:buFont typeface="Open Sans"/>
              <a:buChar char="○"/>
            </a:pPr>
            <a:r>
              <a:rPr lang="en" sz="1800">
                <a:solidFill>
                  <a:srgbClr val="01426A"/>
                </a:solidFill>
                <a:latin typeface="Open Sans"/>
                <a:ea typeface="Open Sans"/>
                <a:cs typeface="Open Sans"/>
                <a:sym typeface="Open Sans"/>
              </a:rPr>
              <a:t>What is Computer Science?</a:t>
            </a:r>
          </a:p>
          <a:p>
            <a:pPr indent="-342900" lvl="1" marL="914400" rtl="0">
              <a:spcBef>
                <a:spcPts val="0"/>
              </a:spcBef>
              <a:spcAft>
                <a:spcPts val="0"/>
              </a:spcAft>
              <a:buClr>
                <a:srgbClr val="01426A"/>
              </a:buClr>
              <a:buSzPct val="100000"/>
              <a:buFont typeface="Open Sans"/>
              <a:buChar char="○"/>
            </a:pPr>
            <a:r>
              <a:rPr lang="en" sz="1800">
                <a:solidFill>
                  <a:srgbClr val="01426A"/>
                </a:solidFill>
                <a:latin typeface="Open Sans"/>
                <a:ea typeface="Open Sans"/>
                <a:cs typeface="Open Sans"/>
                <a:sym typeface="Open Sans"/>
              </a:rPr>
              <a:t>Who are computer scientists?</a:t>
            </a:r>
          </a:p>
          <a:p>
            <a:pPr indent="-342900" lvl="0" marL="457200" rtl="0">
              <a:spcBef>
                <a:spcPts val="0"/>
              </a:spcBef>
              <a:spcAft>
                <a:spcPts val="1000"/>
              </a:spcAft>
              <a:buClr>
                <a:srgbClr val="01426A"/>
              </a:buClr>
              <a:buSzPct val="100000"/>
              <a:buFont typeface="Open Sans"/>
              <a:buChar char="●"/>
            </a:pPr>
            <a:r>
              <a:rPr b="1" lang="en" sz="1800">
                <a:solidFill>
                  <a:srgbClr val="01426A"/>
                </a:solidFill>
                <a:latin typeface="Open Sans"/>
                <a:ea typeface="Open Sans"/>
                <a:cs typeface="Open Sans"/>
                <a:sym typeface="Open Sans"/>
              </a:rPr>
              <a:t>How might this project help girls build the qualities in the Learner Profile?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81000" lvl="0" marL="457200" marR="0" rtl="0" algn="l">
              <a:lnSpc>
                <a:spcPct val="100000"/>
              </a:lnSpc>
              <a:spcBef>
                <a:spcPts val="0"/>
              </a:spcBef>
              <a:spcAft>
                <a:spcPts val="0"/>
              </a:spcAft>
              <a:buSzPct val="100000"/>
            </a:pPr>
            <a:r>
              <a:rPr lang="en" sz="2400"/>
              <a:t>Use Scratch to solve a challenge</a:t>
            </a:r>
          </a:p>
          <a:p>
            <a:pPr indent="-381000" lvl="0" marL="457200" marR="0" rtl="0" algn="l">
              <a:lnSpc>
                <a:spcPct val="100000"/>
              </a:lnSpc>
              <a:spcBef>
                <a:spcPts val="0"/>
              </a:spcBef>
              <a:spcAft>
                <a:spcPts val="0"/>
              </a:spcAft>
              <a:buSzPct val="100000"/>
            </a:pPr>
            <a:r>
              <a:rPr lang="en" sz="2400"/>
              <a:t>Explain how Scratch uses at least one programming concept</a:t>
            </a:r>
          </a:p>
        </p:txBody>
      </p:sp>
      <p:sp>
        <p:nvSpPr>
          <p:cNvPr id="151" name="Shape 15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OBJECTIVES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0"/>
              </a:spcAft>
              <a:buSzPct val="100000"/>
              <a:buAutoNum type="arabicPeriod"/>
            </a:pPr>
            <a:r>
              <a:rPr lang="en" sz="2400"/>
              <a:t>Hook / Objectives - 2 min</a:t>
            </a:r>
          </a:p>
          <a:p>
            <a:pPr indent="-381000" lvl="0" marL="457200" marR="0" rtl="0" algn="l">
              <a:lnSpc>
                <a:spcPct val="100000"/>
              </a:lnSpc>
              <a:spcBef>
                <a:spcPts val="0"/>
              </a:spcBef>
              <a:spcAft>
                <a:spcPts val="0"/>
              </a:spcAft>
              <a:buSzPct val="100000"/>
              <a:buAutoNum type="arabicPeriod"/>
            </a:pPr>
            <a:r>
              <a:rPr lang="en" sz="2400"/>
              <a:t>Intro Scratch 1 min</a:t>
            </a:r>
          </a:p>
          <a:p>
            <a:pPr indent="-381000" lvl="0" marL="457200" marR="0" rtl="0" algn="l">
              <a:lnSpc>
                <a:spcPct val="100000"/>
              </a:lnSpc>
              <a:spcBef>
                <a:spcPts val="0"/>
              </a:spcBef>
              <a:spcAft>
                <a:spcPts val="0"/>
              </a:spcAft>
              <a:buSzPct val="100000"/>
              <a:buAutoNum type="arabicPeriod"/>
            </a:pPr>
            <a:r>
              <a:rPr lang="en" sz="2400"/>
              <a:t>Create something in Scratch - 4 min</a:t>
            </a:r>
          </a:p>
          <a:p>
            <a:pPr indent="-381000" lvl="0" marL="457200" marR="0" rtl="0" algn="l">
              <a:lnSpc>
                <a:spcPct val="100000"/>
              </a:lnSpc>
              <a:spcBef>
                <a:spcPts val="0"/>
              </a:spcBef>
              <a:spcAft>
                <a:spcPts val="0"/>
              </a:spcAft>
              <a:buSzPct val="100000"/>
              <a:buAutoNum type="arabicPeriod"/>
            </a:pPr>
            <a:r>
              <a:rPr lang="en" sz="2400"/>
              <a:t>Discuss! 5 min</a:t>
            </a:r>
          </a:p>
        </p:txBody>
      </p:sp>
      <p:sp>
        <p:nvSpPr>
          <p:cNvPr id="157" name="Shape 15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Agenda</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163" name="Shape 16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Where to Find Help</a:t>
            </a:r>
          </a:p>
        </p:txBody>
      </p:sp>
      <p:pic>
        <p:nvPicPr>
          <p:cNvPr descr="help_feature_scratch.png" id="164" name="Shape 164"/>
          <p:cNvPicPr preferRelativeResize="0"/>
          <p:nvPr/>
        </p:nvPicPr>
        <p:blipFill>
          <a:blip r:embed="rId3">
            <a:alphaModFix/>
          </a:blip>
          <a:stretch>
            <a:fillRect/>
          </a:stretch>
        </p:blipFill>
        <p:spPr>
          <a:xfrm>
            <a:off x="419575" y="1647575"/>
            <a:ext cx="3312074" cy="1848350"/>
          </a:xfrm>
          <a:prstGeom prst="rect">
            <a:avLst/>
          </a:prstGeom>
          <a:noFill/>
          <a:ln>
            <a:noFill/>
          </a:ln>
        </p:spPr>
      </p:pic>
      <p:sp>
        <p:nvSpPr>
          <p:cNvPr id="165" name="Shape 165"/>
          <p:cNvSpPr/>
          <p:nvPr/>
        </p:nvSpPr>
        <p:spPr>
          <a:xfrm>
            <a:off x="3964600" y="2545650"/>
            <a:ext cx="1600200" cy="381000"/>
          </a:xfrm>
          <a:prstGeom prst="rightArrow">
            <a:avLst>
              <a:gd fmla="val 50000" name="adj1"/>
              <a:gd fmla="val 50000" name="adj2"/>
            </a:avLst>
          </a:prstGeom>
          <a:solidFill>
            <a:srgbClr val="EEFF41"/>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help_feature_in_depth.png" id="166" name="Shape 166"/>
          <p:cNvPicPr preferRelativeResize="0"/>
          <p:nvPr/>
        </p:nvPicPr>
        <p:blipFill>
          <a:blip r:embed="rId4">
            <a:alphaModFix/>
          </a:blip>
          <a:stretch>
            <a:fillRect/>
          </a:stretch>
        </p:blipFill>
        <p:spPr>
          <a:xfrm>
            <a:off x="5797749" y="652975"/>
            <a:ext cx="3043000" cy="365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Challenge</a:t>
            </a:r>
          </a:p>
        </p:txBody>
      </p:sp>
      <p:sp>
        <p:nvSpPr>
          <p:cNvPr id="172" name="Shape 172"/>
          <p:cNvSpPr txBox="1"/>
          <p:nvPr>
            <p:ph idx="1" type="body"/>
          </p:nvPr>
        </p:nvSpPr>
        <p:spPr>
          <a:xfrm>
            <a:off x="869700" y="907150"/>
            <a:ext cx="6993000" cy="3541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b="1" i="1" lang="en" sz="2400"/>
              <a:t>2 minute:</a:t>
            </a:r>
          </a:p>
          <a:p>
            <a:pPr indent="-381000" lvl="0" marL="457200" marR="0" rtl="0" algn="l">
              <a:lnSpc>
                <a:spcPct val="100000"/>
              </a:lnSpc>
              <a:spcBef>
                <a:spcPts val="0"/>
              </a:spcBef>
              <a:spcAft>
                <a:spcPts val="0"/>
              </a:spcAft>
              <a:buSzPct val="100000"/>
            </a:pPr>
            <a:r>
              <a:rPr lang="en" sz="2400"/>
              <a:t>Draw a square in Scratch</a:t>
            </a:r>
          </a:p>
          <a:p>
            <a:pPr indent="-381000" lvl="0" marL="457200" marR="0" rtl="0" algn="l">
              <a:lnSpc>
                <a:spcPct val="100000"/>
              </a:lnSpc>
              <a:spcBef>
                <a:spcPts val="0"/>
              </a:spcBef>
              <a:spcAft>
                <a:spcPts val="0"/>
              </a:spcAft>
              <a:buSzPct val="100000"/>
            </a:pPr>
            <a:r>
              <a:rPr lang="en" sz="2400"/>
              <a:t>If time: Draw a square in Scratch in a different way</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b="1" i="1" lang="en" sz="2400"/>
              <a:t>1 minute:</a:t>
            </a:r>
          </a:p>
          <a:p>
            <a:pPr indent="-381000" lvl="0" marL="457200" marR="0" rtl="0" algn="l">
              <a:lnSpc>
                <a:spcPct val="100000"/>
              </a:lnSpc>
              <a:spcBef>
                <a:spcPts val="0"/>
              </a:spcBef>
              <a:spcAft>
                <a:spcPts val="0"/>
              </a:spcAft>
              <a:buSzPct val="100000"/>
            </a:pPr>
            <a:r>
              <a:rPr lang="en" sz="2400"/>
              <a:t>Turn and talk to your neighbor - how did they draw a square</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rPr b="1" i="1" lang="en" sz="2400"/>
              <a:t>1 minute:</a:t>
            </a:r>
          </a:p>
          <a:p>
            <a:pPr indent="-381000" lvl="0" marL="457200" rtl="0">
              <a:lnSpc>
                <a:spcPct val="100000"/>
              </a:lnSpc>
              <a:spcBef>
                <a:spcPts val="0"/>
              </a:spcBef>
              <a:buSzPct val="100000"/>
            </a:pPr>
            <a:r>
              <a:rPr lang="en" sz="2400"/>
              <a:t>Whole group</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a:t>
            </a:r>
          </a:p>
        </p:txBody>
      </p:sp>
      <p:sp>
        <p:nvSpPr>
          <p:cNvPr id="178" name="Shape 178"/>
          <p:cNvSpPr txBox="1"/>
          <p:nvPr>
            <p:ph idx="1" type="body"/>
          </p:nvPr>
        </p:nvSpPr>
        <p:spPr>
          <a:xfrm>
            <a:off x="869700" y="1007825"/>
            <a:ext cx="6993000" cy="3541800"/>
          </a:xfrm>
          <a:prstGeom prst="rect">
            <a:avLst/>
          </a:prstGeom>
        </p:spPr>
        <p:txBody>
          <a:bodyPr anchorCtr="0" anchor="t" bIns="91425" lIns="91425" rIns="91425" tIns="91425">
            <a:noAutofit/>
          </a:bodyPr>
          <a:lstStyle/>
          <a:p>
            <a:pPr indent="-381000" lvl="0" marL="457200" rtl="0">
              <a:lnSpc>
                <a:spcPct val="100000"/>
              </a:lnSpc>
              <a:spcBef>
                <a:spcPts val="0"/>
              </a:spcBef>
              <a:buSzPct val="100000"/>
            </a:pPr>
            <a:r>
              <a:rPr lang="en" sz="2400"/>
              <a:t>What ways that you saw people solve things surprised you?</a:t>
            </a:r>
          </a:p>
          <a:p>
            <a:pPr indent="-381000" lvl="0" marL="457200" rtl="0">
              <a:lnSpc>
                <a:spcPct val="100000"/>
              </a:lnSpc>
              <a:spcBef>
                <a:spcPts val="0"/>
              </a:spcBef>
              <a:buSzPct val="100000"/>
            </a:pPr>
            <a:r>
              <a:rPr lang="en" sz="2400"/>
              <a:t>What is one programming concept you used?</a:t>
            </a:r>
          </a:p>
          <a:p>
            <a:pPr lvl="0" rtl="0">
              <a:lnSpc>
                <a:spcPct val="100000"/>
              </a:lnSpc>
              <a:spcBef>
                <a:spcPts val="0"/>
              </a:spcBef>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184" name="Shape 184"/>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185" name="Shape 185"/>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86" name="Shape 186"/>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87" name="Shape 187"/>
          <p:cNvSpPr txBox="1"/>
          <p:nvPr/>
        </p:nvSpPr>
        <p:spPr>
          <a:xfrm>
            <a:off x="95250" y="371475"/>
            <a:ext cx="8896500" cy="762000"/>
          </a:xfrm>
          <a:prstGeom prst="rect">
            <a:avLst/>
          </a:prstGeom>
          <a:noFill/>
          <a:ln>
            <a:noFill/>
          </a:ln>
        </p:spPr>
        <p:txBody>
          <a:bodyPr anchorCtr="0" anchor="ctr" bIns="91425" lIns="91425" rIns="91425" tIns="91425">
            <a:noAutofit/>
          </a:bodyPr>
          <a:lstStyle/>
          <a:p>
            <a:pPr lvl="0" rt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Scratch -  What can you do with Scratch?</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